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80" r:id="rId2"/>
    <p:sldId id="4283" r:id="rId3"/>
    <p:sldId id="4292" r:id="rId4"/>
    <p:sldId id="4284" r:id="rId5"/>
    <p:sldId id="4285" r:id="rId6"/>
    <p:sldId id="3782" r:id="rId7"/>
    <p:sldId id="4004" r:id="rId8"/>
    <p:sldId id="4006" r:id="rId9"/>
    <p:sldId id="3980" r:id="rId10"/>
    <p:sldId id="4008" r:id="rId11"/>
    <p:sldId id="4007" r:id="rId12"/>
    <p:sldId id="3783" r:id="rId13"/>
    <p:sldId id="3768" r:id="rId14"/>
    <p:sldId id="3769" r:id="rId15"/>
    <p:sldId id="3770" r:id="rId16"/>
    <p:sldId id="3771" r:id="rId17"/>
    <p:sldId id="3772" r:id="rId18"/>
    <p:sldId id="3773" r:id="rId19"/>
    <p:sldId id="3774" r:id="rId20"/>
    <p:sldId id="3775" r:id="rId21"/>
    <p:sldId id="3776" r:id="rId22"/>
    <p:sldId id="3777" r:id="rId23"/>
    <p:sldId id="3779" r:id="rId24"/>
    <p:sldId id="3780" r:id="rId25"/>
    <p:sldId id="4286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1E17377-A94B-4C38-B0BA-668226A03655}">
          <p14:sldIdLst>
            <p14:sldId id="4280"/>
            <p14:sldId id="4283"/>
            <p14:sldId id="4292"/>
            <p14:sldId id="4284"/>
            <p14:sldId id="4285"/>
            <p14:sldId id="3782"/>
            <p14:sldId id="4004"/>
            <p14:sldId id="4006"/>
            <p14:sldId id="3980"/>
            <p14:sldId id="4008"/>
            <p14:sldId id="4007"/>
            <p14:sldId id="3783"/>
            <p14:sldId id="3768"/>
            <p14:sldId id="3769"/>
            <p14:sldId id="3770"/>
            <p14:sldId id="3771"/>
            <p14:sldId id="3772"/>
            <p14:sldId id="3773"/>
            <p14:sldId id="3774"/>
            <p14:sldId id="3775"/>
            <p14:sldId id="3776"/>
            <p14:sldId id="3777"/>
            <p14:sldId id="3779"/>
            <p14:sldId id="3780"/>
            <p14:sldId id="4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 Pergher" initials="VP" lastIdx="2" clrIdx="0">
    <p:extLst>
      <p:ext uri="{19B8F6BF-5375-455C-9EA6-DF929625EA0E}">
        <p15:presenceInfo xmlns:p15="http://schemas.microsoft.com/office/powerpoint/2012/main" userId="f995946c5414da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70AD47"/>
    <a:srgbClr val="FF7C80"/>
    <a:srgbClr val="FFFFFF"/>
    <a:srgbClr val="F2F2F2"/>
    <a:srgbClr val="F7F7F7"/>
    <a:srgbClr val="0067AA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Lucas\Desktop\Copass\Copass%20Sa&#250;de%20-%20Pesquisa%20IDSS%202023(Base%202022)%20-%20Processamento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Copass\Copass%20Sa&#250;de%20-%20Pesquisa%20IDSS%202023(Base%202022)%20-%20Processamento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Lucas\Desktop\Copass\Copass%20Sa&#250;de%20-%20Pesquisa%20IDSS%202023(Base%202022)%20-%20Processamento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Copass\Copass%20Sa&#250;de%20-%20Pesquisa%20IDSS%202023(Base%202022)%20-%20Processamento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Copass\Copass%20Sa&#250;de%20-%20Pesquisa%20IDSS%202023(Base%202022)%20-%20Processamento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Lucas\Desktop\Copass\Copass%20Sa&#250;de%20-%20Pesquisa%20IDSS%202023(Base%202022)%20-%20Processamento.xlsm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Copass\Copass%20Sa&#250;de%20-%20Pesquisa%20IDSS%202023(Base%202022)%20-%20Processamento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Lucas\Desktop\Copass\Copass%20Sa&#250;de%20-%20Pesquisa%20IDSS%202023(Base%202022)%20-%20Processamento.xlsm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Copass\Copass%20Sa&#250;de%20-%20Pesquisa%20IDSS%202023(Base%202022)%20-%20Processamento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Copass\Copass%20Sa&#250;de%20-%20Pesquisa%20IDSS%202023(Base%202022)%20-%20Processamento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Copass\Copass%20Sa&#250;de%20-%20Pesquisa%20IDSS%202023(Base%202022)%20-%20Processamento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Copass\Copass%20Sa&#250;de%20-%20Pesquisa%20IDSS%202023(Base%202022)%20-%20Processamento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Copass\Copass%20Sa&#250;de%20-%20Pesquisa%20IDSS%202023(Base%202022)%20-%20Processamento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Copass\Copass%20Sa&#250;de%20-%20Pesquisa%20IDSS%202023(Base%202022)%20-%20Processamento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Lucas\Desktop\Copass\Copass%20Sa&#250;de%20-%20Pesquisa%20IDSS%202023(Base%202022)%20-%20Processamento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Copass\Copass%20Sa&#250;de%20-%20Pesquisa%20IDSS%202023(Base%202022)%20-%20Processamento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Lucas\Desktop\Copass\Copass%20Sa&#250;de%20-%20Pesquisa%20IDSS%202023(Base%202022)%20-%20Processamento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50-4C95-B41F-4FF1A0D482C2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582808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50-4C95-B41F-4FF1A0D482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51.645569620253163</c:v>
                </c:pt>
                <c:pt idx="1">
                  <c:v>48.354430379746837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50-4C95-B41F-4FF1A0D482C2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48.354430379746837</c:v>
                </c:pt>
                <c:pt idx="1">
                  <c:v>51.645569620253163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50-4C95-B41F-4FF1A0D48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26-49AB-8018-124C783BF50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26-49AB-8018-124C783BF50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26-49AB-8018-124C783BF50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26-49AB-8018-124C783BF50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226-49AB-8018-124C783BF50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226-49AB-8018-124C783BF50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226-49AB-8018-124C783BF5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45.192307692307693</c:v>
                </c:pt>
                <c:pt idx="1">
                  <c:v>44.871794871794876</c:v>
                </c:pt>
                <c:pt idx="2">
                  <c:v>8.9743589743589745</c:v>
                </c:pt>
                <c:pt idx="3">
                  <c:v>0.32051282051282048</c:v>
                </c:pt>
                <c:pt idx="4">
                  <c:v>0.64102564102564097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226-49AB-8018-124C783BF5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213272800730204E-4"/>
                  <c:y val="-0.292146341689250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FB-4766-9C93-547856C6B5C1}"/>
                </c:ext>
              </c:extLst>
            </c:dLbl>
            <c:dLbl>
              <c:idx val="1"/>
              <c:layout>
                <c:manualLayout>
                  <c:x val="-4.1488972549814214E-2"/>
                  <c:y val="-0.2883290032285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FB-4766-9C93-547856C6B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90.062111801242239</c:v>
                </c:pt>
                <c:pt idx="1">
                  <c:v>90.066225165562912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FB-4766-9C93-547856C6B5C1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9.9378881987577614</c:v>
                </c:pt>
                <c:pt idx="1">
                  <c:v>9.933774834437088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FB-4766-9C93-547856C6B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29479569561308"/>
          <c:y val="0.12056712236525441"/>
          <c:w val="0.45060841528189927"/>
          <c:h val="0.8222118769821640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46-4695-AC28-2B6681E38D5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46-4695-AC28-2B6681E38D5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F46-4695-AC28-2B6681E38D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84.93150684931507</c:v>
                </c:pt>
                <c:pt idx="1">
                  <c:v>15.068493150684931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46-4695-AC28-2B6681E38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3B-4D7F-AF39-21F29A24AA9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3B-4D7F-AF39-21F29A24AA9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3B-4D7F-AF39-21F29A24AA9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3B-4D7F-AF39-21F29A24AA9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3B-4D7F-AF39-21F29A24AA9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E3B-4D7F-AF39-21F29A24AA9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E3B-4D7F-AF39-21F29A24AA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34.389140271493211</c:v>
                </c:pt>
                <c:pt idx="1">
                  <c:v>58.82352941176471</c:v>
                </c:pt>
                <c:pt idx="2">
                  <c:v>5.8823529411764701</c:v>
                </c:pt>
                <c:pt idx="3">
                  <c:v>0.45248868778280549</c:v>
                </c:pt>
                <c:pt idx="4">
                  <c:v>0.45248868778280549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E3B-4D7F-AF39-21F29A24AA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97491457284740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1B-488D-8F02-971CDC53D896}"/>
                </c:ext>
              </c:extLst>
            </c:dLbl>
            <c:dLbl>
              <c:idx val="1"/>
              <c:layout>
                <c:manualLayout>
                  <c:x val="-2.5669334690804971E-2"/>
                  <c:y val="-0.277638772037553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1B-488D-8F02-971CDC53D8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93.913043478260875</c:v>
                </c:pt>
                <c:pt idx="1">
                  <c:v>92.452830188679243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1B-488D-8F02-971CDC53D896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6.0869565217391255</c:v>
                </c:pt>
                <c:pt idx="1">
                  <c:v>7.5471698113207566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1B-488D-8F02-971CDC53D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D0-4F6C-A96E-7B30C7B9A96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D0-4F6C-A96E-7B30C7B9A96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D0-4F6C-A96E-7B30C7B9A96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D0-4F6C-A96E-7B30C7B9A96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D0-4F6C-A96E-7B30C7B9A96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D0-4F6C-A96E-7B30C7B9A96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1D0-4F6C-A96E-7B30C7B9A9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69.270833333333343</c:v>
                </c:pt>
                <c:pt idx="1">
                  <c:v>29.6875</c:v>
                </c:pt>
                <c:pt idx="2">
                  <c:v>1.0416666666666665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1D0-4F6C-A96E-7B30C7B9A9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65420763711799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8F-4A4B-8885-5DBAEA4C7884}"/>
                </c:ext>
              </c:extLst>
            </c:dLbl>
            <c:dLbl>
              <c:idx val="1"/>
              <c:layout>
                <c:manualLayout>
                  <c:x val="-2.5669334690804971E-2"/>
                  <c:y val="-0.272293656442063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8F-4A4B-8885-5DBAEA4C7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99.489795918367349</c:v>
                </c:pt>
                <c:pt idx="1">
                  <c:v>98.404255319148945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8F-4A4B-8885-5DBAEA4C7884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0.51020408163265074</c:v>
                </c:pt>
                <c:pt idx="1">
                  <c:v>1.5957446808510554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8F-4A4B-8885-5DBAEA4C7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E7-4DE7-BF83-2426715F0D11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E7-4DE7-BF83-2426715F0D1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E7-4DE7-BF83-2426715F0D1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E7-4DE7-BF83-2426715F0D1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4E7-4DE7-BF83-2426715F0D1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4E7-4DE7-BF83-2426715F0D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19.525065963060687</c:v>
                </c:pt>
                <c:pt idx="1">
                  <c:v>75.461741424802113</c:v>
                </c:pt>
                <c:pt idx="2">
                  <c:v>0</c:v>
                </c:pt>
                <c:pt idx="3">
                  <c:v>4.2216358839050132</c:v>
                </c:pt>
                <c:pt idx="4">
                  <c:v>0.79155672823219003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4E7-4DE7-BF83-2426715F0D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Qual a sua idade?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25 anos</c:v>
                </c:pt>
                <c:pt idx="1">
                  <c:v>De 26 a 35 anos</c:v>
                </c:pt>
                <c:pt idx="2">
                  <c:v>De 36 a 45 anos</c:v>
                </c:pt>
                <c:pt idx="3">
                  <c:v>De 46 a 55 anos</c:v>
                </c:pt>
                <c:pt idx="4">
                  <c:v>De 56 a 65 anos</c:v>
                </c:pt>
                <c:pt idx="5">
                  <c:v>Mais de 65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11.139240506329113</c:v>
                </c:pt>
                <c:pt idx="1">
                  <c:v>14.430379746835442</c:v>
                </c:pt>
                <c:pt idx="2">
                  <c:v>20.759493670886076</c:v>
                </c:pt>
                <c:pt idx="3">
                  <c:v>20.506329113924053</c:v>
                </c:pt>
                <c:pt idx="4">
                  <c:v>16.708860759493671</c:v>
                </c:pt>
                <c:pt idx="5">
                  <c:v>16.455696202531644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9-457D-9DC0-96B240867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0F-4BE5-8C9A-667F674F281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0F-4BE5-8C9A-667F674F281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0F-4BE5-8C9A-667F674F281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0F-4BE5-8C9A-667F674F281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0F-4BE5-8C9A-667F674F281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B0F-4BE5-8C9A-667F674F28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70.868347338935578</c:v>
                </c:pt>
                <c:pt idx="1">
                  <c:v>16.526610644257701</c:v>
                </c:pt>
                <c:pt idx="2">
                  <c:v>12.605042016806722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0F-4BE5-8C9A-667F674F28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B3-43A8-876B-A1B6AD4E5CE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B3-43A8-876B-A1B6AD4E5CE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B3-43A8-876B-A1B6AD4E5CE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B3-43A8-876B-A1B6AD4E5CE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B3-43A8-876B-A1B6AD4E5CE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EB3-43A8-876B-A1B6AD4E5C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84.016393442622956</c:v>
                </c:pt>
                <c:pt idx="1">
                  <c:v>10.245901639344263</c:v>
                </c:pt>
                <c:pt idx="2">
                  <c:v>5.7377049180327866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B3-43A8-876B-A1B6AD4E5C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6B-42B5-A11F-592CE5B4415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6B-42B5-A11F-592CE5B4415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46B-42B5-A11F-592CE5B44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47.094801223241589</c:v>
                </c:pt>
                <c:pt idx="1">
                  <c:v>52.905198776758411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6B-42B5-A11F-592CE5B44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6A-4294-BBA2-0B8D583991D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6A-4294-BBA2-0B8D583991D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6A-4294-BBA2-0B8D583991D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6A-4294-BBA2-0B8D583991D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6A-4294-BBA2-0B8D583991D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E6A-4294-BBA2-0B8D583991D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E6A-4294-BBA2-0B8D583991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60.597826086956516</c:v>
                </c:pt>
                <c:pt idx="1">
                  <c:v>36.684782608695656</c:v>
                </c:pt>
                <c:pt idx="2">
                  <c:v>2.1739130434782608</c:v>
                </c:pt>
                <c:pt idx="3">
                  <c:v>0.54347826086956519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E6A-4294-BBA2-0B8D583991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089E-3"/>
                  <c:y val="-0.26007533670033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29-42F6-9DD0-EFC7B26C4B34}"/>
                </c:ext>
              </c:extLst>
            </c:dLbl>
            <c:dLbl>
              <c:idx val="1"/>
              <c:layout>
                <c:manualLayout>
                  <c:x val="-3.094253446271393E-2"/>
                  <c:y val="-0.2402226430976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29-42F6-9DD0-EFC7B26C4B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98.40425531914893</c:v>
                </c:pt>
                <c:pt idx="1">
                  <c:v>96.111111111111114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29-42F6-9DD0-EFC7B26C4B34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1.5957446808510696</c:v>
                </c:pt>
                <c:pt idx="1">
                  <c:v>3.8888888888888857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29-42F6-9DD0-EFC7B26C4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A4-49AB-BA51-1F935FD5035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A4-49AB-BA51-1F935FD5035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A4-49AB-BA51-1F935FD5035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A4-49AB-BA51-1F935FD5035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A4-49AB-BA51-1F935FD5035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7A4-49AB-BA51-1F935FD5035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7A4-49AB-BA51-1F935FD503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36.417910447761194</c:v>
                </c:pt>
                <c:pt idx="1">
                  <c:v>45.373134328358212</c:v>
                </c:pt>
                <c:pt idx="2">
                  <c:v>13.432835820895523</c:v>
                </c:pt>
                <c:pt idx="3">
                  <c:v>3.8805970149253728</c:v>
                </c:pt>
                <c:pt idx="4">
                  <c:v>0.89552238805970152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7A4-49AB-BA51-1F935FD503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43-46C8-BD72-79302069E051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43-46C8-BD72-79302069E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82.248520710059182</c:v>
                </c:pt>
                <c:pt idx="1">
                  <c:v>81.325301204819283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43-46C8-BD72-79302069E051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17.751479289940818</c:v>
                </c:pt>
                <c:pt idx="1">
                  <c:v>18.674698795180717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43-46C8-BD72-79302069E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57BF-156C-4FBC-9087-C4F0CB219B8E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0FA5-3DD5-4ACF-930E-76BA53D58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6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1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6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4BFCD-432F-47C0-984C-BD9DAF2D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148618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D3A0750-620B-45DE-8672-37E282AA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0"/>
            <a:ext cx="7444156" cy="5715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594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9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5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4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00F559-3912-4F0E-B9A9-68DF1325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941A-0006-4041-859E-62DD6902F30E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27085E-3F4E-4715-8DFA-63583DC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A5716-A06D-4D14-B5D3-A3E24332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A7C8-3E83-4A82-AB52-C46F2AED23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21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F28BA281-2DD2-486A-B9A0-796B67CAC659}"/>
              </a:ext>
            </a:extLst>
          </p:cNvPr>
          <p:cNvSpPr/>
          <p:nvPr userDrawn="1"/>
        </p:nvSpPr>
        <p:spPr>
          <a:xfrm flipV="1">
            <a:off x="0" y="6743700"/>
            <a:ext cx="12192000" cy="1143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C26E7DF-54B1-43C6-BA87-2D9E7A04A1E2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FFD49BF6-D603-4F61-8A55-D68439DDF9D3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160B69-EC2E-4DBD-A3BA-CA51A032F713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25BA03-C9B5-4234-9944-CB98500FFA62}"/>
              </a:ext>
            </a:extLst>
          </p:cNvPr>
          <p:cNvSpPr/>
          <p:nvPr userDrawn="1"/>
        </p:nvSpPr>
        <p:spPr>
          <a:xfrm>
            <a:off x="11194869" y="0"/>
            <a:ext cx="692331" cy="1134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4" descr="História">
            <a:extLst>
              <a:ext uri="{FF2B5EF4-FFF2-40B4-BE49-F238E27FC236}">
                <a16:creationId xmlns:a16="http://schemas.microsoft.com/office/drawing/2014/main" id="{BD52C195-E0AD-45D5-A503-9A4C0A38B31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3261" y1="25487" x2="23261" y2="25487"/>
                        <a14:foregroundMark x1="27562" y1="25876" x2="27562" y2="25876"/>
                        <a14:foregroundMark x1="21349" y1="18372" x2="21349" y2="18372"/>
                        <a14:foregroundMark x1="40574" y1="18513" x2="40574" y2="18513"/>
                        <a14:foregroundMark x1="39989" y1="9982" x2="39989" y2="9982"/>
                        <a14:foregroundMark x1="62878" y1="11504" x2="62878" y2="11504"/>
                        <a14:foregroundMark x1="62294" y1="19292" x2="62294" y2="19292"/>
                        <a14:foregroundMark x1="80775" y1="22796" x2="80775" y2="22796"/>
                        <a14:foregroundMark x1="82315" y1="16708" x2="82315" y2="16708"/>
                        <a14:foregroundMark x1="34944" y1="40637" x2="34944" y2="40637"/>
                        <a14:foregroundMark x1="20924" y1="44000" x2="20924" y2="44000"/>
                        <a14:foregroundMark x1="31227" y1="44142" x2="31227" y2="44142"/>
                        <a14:foregroundMark x1="42326" y1="44283" x2="42326" y2="44283"/>
                        <a14:foregroundMark x1="57249" y1="44142" x2="57249" y2="44142"/>
                        <a14:foregroundMark x1="65428" y1="44920" x2="65428" y2="44920"/>
                        <a14:foregroundMark x1="75943" y1="44283" x2="75943" y2="44283"/>
                        <a14:foregroundMark x1="35104" y1="51646" x2="35104" y2="51646"/>
                        <a14:foregroundMark x1="37865" y1="55292" x2="37865" y2="55292"/>
                        <a14:foregroundMark x1="12374" y1="62407" x2="12374" y2="62407"/>
                        <a14:foregroundMark x1="36697" y1="67044" x2="36697" y2="67044"/>
                        <a14:foregroundMark x1="49867" y1="66655" x2="49867" y2="66655"/>
                        <a14:foregroundMark x1="62294" y1="67434" x2="62294" y2="67434"/>
                        <a14:backgroundMark x1="7913" y1="12425" x2="7913" y2="12425"/>
                        <a14:backgroundMark x1="45035" y1="45558" x2="45035" y2="45558"/>
                        <a14:backgroundMark x1="56293" y1="46619" x2="56293" y2="46619"/>
                        <a14:backgroundMark x1="49867" y1="61239" x2="49867" y2="61239"/>
                        <a14:backgroundMark x1="50664" y1="61239" x2="50664" y2="61239"/>
                        <a14:backgroundMark x1="50664" y1="61239" x2="50080" y2="61735"/>
                        <a14:backgroundMark x1="49495" y1="62124" x2="49283" y2="62018"/>
                        <a14:backgroundMark x1="16304" y1="82726" x2="28359" y2="82973"/>
                        <a14:backgroundMark x1="28359" y1="82973" x2="51938" y2="82584"/>
                        <a14:backgroundMark x1="51938" y1="82584" x2="66383" y2="83221"/>
                        <a14:backgroundMark x1="19968" y1="89841" x2="31864" y2="89699"/>
                        <a14:backgroundMark x1="31864" y1="89699" x2="74562" y2="90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1" b="23032"/>
          <a:stretch/>
        </p:blipFill>
        <p:spPr bwMode="auto">
          <a:xfrm>
            <a:off x="11121367" y="83290"/>
            <a:ext cx="845345" cy="89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C1C1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2.svg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2.svg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2.svg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2.svg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2.svg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66C03191-EAC1-4A0A-B702-815ED3CC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0" y="-13253"/>
            <a:ext cx="12274739" cy="677186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725355B-6944-480A-86C5-30EB9E1B27FD}"/>
              </a:ext>
            </a:extLst>
          </p:cNvPr>
          <p:cNvSpPr/>
          <p:nvPr/>
        </p:nvSpPr>
        <p:spPr>
          <a:xfrm>
            <a:off x="8419080" y="-13252"/>
            <a:ext cx="3772920" cy="5760000"/>
          </a:xfrm>
          <a:prstGeom prst="rect">
            <a:avLst/>
          </a:prstGeom>
          <a:solidFill>
            <a:srgbClr val="FEFEF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spc="3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C250E5-9607-47BB-A181-EADBA97864FF}"/>
              </a:ext>
            </a:extLst>
          </p:cNvPr>
          <p:cNvSpPr txBox="1"/>
          <p:nvPr/>
        </p:nvSpPr>
        <p:spPr>
          <a:xfrm>
            <a:off x="8419080" y="1937031"/>
            <a:ext cx="377292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a typeface="Cambria" panose="02040503050406030204" pitchFamily="18" charset="0"/>
              </a:rPr>
              <a:t>Pesquisa de Satisfação com Beneficiários 2023</a:t>
            </a:r>
          </a:p>
          <a:p>
            <a:pPr algn="ctr"/>
            <a:r>
              <a:rPr lang="pt-BR" b="1" dirty="0">
                <a:cs typeface="Calibri" panose="020F0502020204030204" pitchFamily="34" charset="0"/>
              </a:rPr>
              <a:t>(Ano Base 2022)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09FD5A5-4354-49AF-B532-6D59A2DA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17" y="5024946"/>
            <a:ext cx="2700141" cy="4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História">
            <a:extLst>
              <a:ext uri="{FF2B5EF4-FFF2-40B4-BE49-F238E27FC236}">
                <a16:creationId xmlns:a16="http://schemas.microsoft.com/office/drawing/2014/main" id="{4BE5FF36-834F-4385-9348-805BBF848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261" y1="25487" x2="23261" y2="25487"/>
                        <a14:foregroundMark x1="27562" y1="25876" x2="27562" y2="25876"/>
                        <a14:foregroundMark x1="21349" y1="18372" x2="21349" y2="18372"/>
                        <a14:foregroundMark x1="40574" y1="18513" x2="40574" y2="18513"/>
                        <a14:foregroundMark x1="39989" y1="9982" x2="39989" y2="9982"/>
                        <a14:foregroundMark x1="62878" y1="11504" x2="62878" y2="11504"/>
                        <a14:foregroundMark x1="62294" y1="19292" x2="62294" y2="19292"/>
                        <a14:foregroundMark x1="80775" y1="22796" x2="80775" y2="22796"/>
                        <a14:foregroundMark x1="82315" y1="16708" x2="82315" y2="16708"/>
                        <a14:foregroundMark x1="34944" y1="40637" x2="34944" y2="40637"/>
                        <a14:foregroundMark x1="20924" y1="44000" x2="20924" y2="44000"/>
                        <a14:foregroundMark x1="31227" y1="44142" x2="31227" y2="44142"/>
                        <a14:foregroundMark x1="42326" y1="44283" x2="42326" y2="44283"/>
                        <a14:foregroundMark x1="57249" y1="44142" x2="57249" y2="44142"/>
                        <a14:foregroundMark x1="65428" y1="44920" x2="65428" y2="44920"/>
                        <a14:foregroundMark x1="75943" y1="44283" x2="75943" y2="44283"/>
                        <a14:foregroundMark x1="35104" y1="51646" x2="35104" y2="51646"/>
                        <a14:foregroundMark x1="37865" y1="55292" x2="37865" y2="55292"/>
                        <a14:foregroundMark x1="12374" y1="62407" x2="12374" y2="62407"/>
                        <a14:foregroundMark x1="36697" y1="67044" x2="36697" y2="67044"/>
                        <a14:foregroundMark x1="49867" y1="66655" x2="49867" y2="66655"/>
                        <a14:foregroundMark x1="62294" y1="67434" x2="62294" y2="67434"/>
                        <a14:backgroundMark x1="7913" y1="12425" x2="7913" y2="12425"/>
                        <a14:backgroundMark x1="45035" y1="45558" x2="45035" y2="45558"/>
                        <a14:backgroundMark x1="56293" y1="46619" x2="56293" y2="46619"/>
                        <a14:backgroundMark x1="49867" y1="61239" x2="49867" y2="61239"/>
                        <a14:backgroundMark x1="50664" y1="61239" x2="50664" y2="61239"/>
                        <a14:backgroundMark x1="50664" y1="61239" x2="50080" y2="61735"/>
                        <a14:backgroundMark x1="49495" y1="62124" x2="49283" y2="62018"/>
                        <a14:backgroundMark x1="16304" y1="82726" x2="28359" y2="82973"/>
                        <a14:backgroundMark x1="28359" y1="82973" x2="51938" y2="82584"/>
                        <a14:backgroundMark x1="51938" y1="82584" x2="66383" y2="83221"/>
                        <a14:backgroundMark x1="19968" y1="89841" x2="31864" y2="89699"/>
                        <a14:backgroundMark x1="31864" y1="89699" x2="74562" y2="90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1" b="23032"/>
          <a:stretch/>
        </p:blipFill>
        <p:spPr bwMode="auto">
          <a:xfrm>
            <a:off x="9508330" y="249701"/>
            <a:ext cx="1594420" cy="168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AB0D5BF-345E-AC76-9819-561430F609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416" y="4768575"/>
            <a:ext cx="881770" cy="9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931849"/>
              </p:ext>
            </p:extLst>
          </p:nvPr>
        </p:nvGraphicFramePr>
        <p:xfrm>
          <a:off x="664473" y="3497803"/>
          <a:ext cx="10761086" cy="2479881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5913685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2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 preenchi documentos ou formulários exigidos pelo meu plano de saúde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183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80460"/>
              </p:ext>
            </p:extLst>
          </p:nvPr>
        </p:nvGraphicFramePr>
        <p:xfrm>
          <a:off x="664473" y="1829942"/>
          <a:ext cx="10761086" cy="145976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137804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</a:tblGrid>
              <a:tr h="324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 de saúde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1200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29813"/>
              </p:ext>
            </p:extLst>
          </p:nvPr>
        </p:nvGraphicFramePr>
        <p:xfrm>
          <a:off x="595607" y="4218211"/>
          <a:ext cx="11000785" cy="1955961"/>
        </p:xfrm>
        <a:graphic>
          <a:graphicData uri="http://schemas.openxmlformats.org/drawingml/2006/table">
            <a:tbl>
              <a:tblPr/>
              <a:tblGrid>
                <a:gridCol w="647105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20185632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268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tenho como avaliar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97994"/>
              </p:ext>
            </p:extLst>
          </p:nvPr>
        </p:nvGraphicFramePr>
        <p:xfrm>
          <a:off x="595608" y="1826408"/>
          <a:ext cx="11000784" cy="2012674"/>
        </p:xfrm>
        <a:graphic>
          <a:graphicData uri="http://schemas.openxmlformats.org/drawingml/2006/table">
            <a:tbl>
              <a:tblPr/>
              <a:tblGrid>
                <a:gridCol w="6471049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1945888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</a:tblGrid>
              <a:tr h="401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tenho como avaliar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28296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AF016A0-3574-4A6D-97EA-9C17CD19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907044"/>
              </p:ext>
            </p:extLst>
          </p:nvPr>
        </p:nvGraphicFramePr>
        <p:xfrm>
          <a:off x="374770" y="1311355"/>
          <a:ext cx="3217658" cy="5311473"/>
        </p:xfrm>
        <a:graphic>
          <a:graphicData uri="http://schemas.openxmlformats.org/drawingml/2006/table">
            <a:tbl>
              <a:tblPr/>
              <a:tblGrid>
                <a:gridCol w="2055074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73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73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BELO HORIZONTE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NOVA LIMA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07636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MONTES CLAROS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66374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CONTAGEM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43933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DIVINÓPOLIS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57359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IPATINGA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748903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BETIM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041126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RIBEIRÃO DAS NEVES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718154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SANTA LUZIA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609616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PATOS DE MINAS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445074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BRUMADINHO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384891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SÃO SEBASTIÃO DO PARAÍSO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482178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TEÓFILO OTONI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9445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CARATINGA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31100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VARGINHA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393815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LAVRAS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47377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FRUTAL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751210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MATEUS LEME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781853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ARAXÁ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47788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IBIRITÉ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36992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SABARÁ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44762"/>
                  </a:ext>
                </a:extLst>
              </a:tr>
              <a:tr h="1136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CONSELHEIRO LAFAIETE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56262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DIAMANTINA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612517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ALMENARA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03115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UBÁ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355585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LEOPOLDINA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067373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CURVELO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395323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JUATUBA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45136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MATOZINHOS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89911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5060610-6D3B-4CBA-899F-3604EBD32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93957"/>
              </p:ext>
            </p:extLst>
          </p:nvPr>
        </p:nvGraphicFramePr>
        <p:xfrm>
          <a:off x="6965332" y="1311355"/>
          <a:ext cx="4899200" cy="3596075"/>
        </p:xfrm>
        <a:graphic>
          <a:graphicData uri="http://schemas.openxmlformats.org/drawingml/2006/table">
            <a:tbl>
              <a:tblPr/>
              <a:tblGrid>
                <a:gridCol w="1233044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01460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ECEC8DD-0F9C-41A9-954C-3A46E3459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54934"/>
              </p:ext>
            </p:extLst>
          </p:nvPr>
        </p:nvGraphicFramePr>
        <p:xfrm>
          <a:off x="3770832" y="1311355"/>
          <a:ext cx="2325168" cy="5370460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2503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203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51496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88915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333717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91576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688904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01974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47851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04612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544446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651227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54949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79255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833549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876922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666763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000079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353507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93887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465134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159595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4456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224444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239704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26008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838138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95169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94234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16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7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078069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/>
          <p:nvPr/>
        </p:nvCxnSpPr>
        <p:spPr>
          <a:xfrm>
            <a:off x="6096000" y="1240766"/>
            <a:ext cx="0" cy="49925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C7ED8-46FB-4431-8C43-4D688DA41171}"/>
              </a:ext>
            </a:extLst>
          </p:cNvPr>
          <p:cNvSpPr txBox="1"/>
          <p:nvPr/>
        </p:nvSpPr>
        <p:spPr>
          <a:xfrm>
            <a:off x="-13252" y="6548275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84CE51-1FDA-416D-8869-31D0BF72814B}"/>
              </a:ext>
            </a:extLst>
          </p:cNvPr>
          <p:cNvSpPr txBox="1"/>
          <p:nvPr/>
        </p:nvSpPr>
        <p:spPr>
          <a:xfrm>
            <a:off x="557922" y="242563"/>
            <a:ext cx="67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C27CFC-31D1-48E0-848E-B6F9650860FB}"/>
              </a:ext>
            </a:extLst>
          </p:cNvPr>
          <p:cNvSpPr txBox="1"/>
          <p:nvPr/>
        </p:nvSpPr>
        <p:spPr>
          <a:xfrm>
            <a:off x="415898" y="107806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1CD6317-2026-40F9-B728-1EA04BBD1A42}"/>
              </a:ext>
            </a:extLst>
          </p:cNvPr>
          <p:cNvSpPr/>
          <p:nvPr/>
        </p:nvSpPr>
        <p:spPr>
          <a:xfrm>
            <a:off x="7156179" y="5157187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  <a:p>
            <a:pPr algn="just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60D9CC6-E0BF-C4E7-FFD4-820521F24268}"/>
              </a:ext>
            </a:extLst>
          </p:cNvPr>
          <p:cNvGrpSpPr/>
          <p:nvPr/>
        </p:nvGrpSpPr>
        <p:grpSpPr>
          <a:xfrm>
            <a:off x="7066409" y="1078069"/>
            <a:ext cx="3461298" cy="4183065"/>
            <a:chOff x="0" y="0"/>
            <a:chExt cx="2237239" cy="2543175"/>
          </a:xfrm>
        </p:grpSpPr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22BB4BB9-7D40-99C3-D23F-E74940A55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8" name="Imagem 7" descr="Free vector graphic: Silhouette, Man, Women'S - Free Image ...">
              <a:extLst>
                <a:ext uri="{FF2B5EF4-FFF2-40B4-BE49-F238E27FC236}">
                  <a16:creationId xmlns:a16="http://schemas.microsoft.com/office/drawing/2014/main" id="{7CB9C107-8E7F-67AE-E546-4A55AC5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id="{A1C340F5-502B-2000-EB30-853DB0E0EB5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55DE5BF-E052-4428-BB94-4A3BFE1A09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964512"/>
              </p:ext>
            </p:extLst>
          </p:nvPr>
        </p:nvGraphicFramePr>
        <p:xfrm>
          <a:off x="297136" y="1643683"/>
          <a:ext cx="5210175" cy="439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36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"/>
    </mc:Choice>
    <mc:Fallback xmlns="">
      <p:transition spd="slow" advTm="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21CF7AC-B4F6-7988-6F93-7CF786837E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792120"/>
              </p:ext>
            </p:extLst>
          </p:nvPr>
        </p:nvGraphicFramePr>
        <p:xfrm>
          <a:off x="-90735" y="1734732"/>
          <a:ext cx="5048496" cy="235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CA6329D9-ABE2-44CF-85C2-1A3562D66892}"/>
              </a:ext>
            </a:extLst>
          </p:cNvPr>
          <p:cNvSpPr/>
          <p:nvPr/>
        </p:nvSpPr>
        <p:spPr>
          <a:xfrm>
            <a:off x="72571" y="5535194"/>
            <a:ext cx="11901190" cy="11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3" y="1105133"/>
            <a:ext cx="106565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7977"/>
              </p:ext>
            </p:extLst>
          </p:nvPr>
        </p:nvGraphicFramePr>
        <p:xfrm>
          <a:off x="193181" y="4534215"/>
          <a:ext cx="5976682" cy="885825"/>
        </p:xfrm>
        <a:graphic>
          <a:graphicData uri="http://schemas.openxmlformats.org/drawingml/2006/table">
            <a:tbl>
              <a:tblPr/>
              <a:tblGrid>
                <a:gridCol w="59766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5,16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799373"/>
              </p:ext>
            </p:extLst>
          </p:nvPr>
        </p:nvGraphicFramePr>
        <p:xfrm>
          <a:off x="64463" y="3668569"/>
          <a:ext cx="5976682" cy="793559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5846" y="5064542"/>
            <a:ext cx="638645" cy="638645"/>
          </a:xfrm>
          <a:prstGeom prst="rect">
            <a:avLst/>
          </a:prstGeom>
        </p:spPr>
      </p:pic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FD3378CF-6879-4BC7-A14A-35A3D4171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491840"/>
              </p:ext>
            </p:extLst>
          </p:nvPr>
        </p:nvGraphicFramePr>
        <p:xfrm>
          <a:off x="6301217" y="1513837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735FDB1E-2CC3-4DE1-BB5C-A363073D9BD3}"/>
              </a:ext>
            </a:extLst>
          </p:cNvPr>
          <p:cNvSpPr txBox="1"/>
          <p:nvPr/>
        </p:nvSpPr>
        <p:spPr>
          <a:xfrm>
            <a:off x="147547" y="5520702"/>
            <a:ext cx="11803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tiveram cuidados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ter cuidados de saúde sempre ou na maioria das vezes,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não teve menções.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outro, ambos estão na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 quem melhor avaliou foram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92,3%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 positivas,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ter cuidados quando necessitou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tângulo Arredondado 12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SpPr/>
          <p:nvPr/>
        </p:nvSpPr>
        <p:spPr>
          <a:xfrm>
            <a:off x="2628088" y="1744563"/>
            <a:ext cx="849432" cy="565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bg1"/>
                </a:solidFill>
              </a:rPr>
              <a:t>Positivo 87,4</a:t>
            </a:r>
          </a:p>
        </p:txBody>
      </p:sp>
      <p:sp>
        <p:nvSpPr>
          <p:cNvPr id="12" name="Retângulo Arredondado 12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SpPr/>
          <p:nvPr/>
        </p:nvSpPr>
        <p:spPr>
          <a:xfrm>
            <a:off x="438910" y="1744562"/>
            <a:ext cx="942977" cy="565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Negativo 12,6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CE6D5B9-DA9C-433C-9B56-1FF1FBAFB81E}"/>
              </a:ext>
            </a:extLst>
          </p:cNvPr>
          <p:cNvSpPr/>
          <p:nvPr/>
        </p:nvSpPr>
        <p:spPr>
          <a:xfrm>
            <a:off x="9657549" y="3345961"/>
            <a:ext cx="2139883" cy="159179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97B6AF5-4E48-422E-9BF1-5E697EC3DC24}"/>
              </a:ext>
            </a:extLst>
          </p:cNvPr>
          <p:cNvSpPr/>
          <p:nvPr/>
        </p:nvSpPr>
        <p:spPr>
          <a:xfrm>
            <a:off x="9657549" y="2968158"/>
            <a:ext cx="2139883" cy="159179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0AFB62-D5DD-52FB-9006-4B7B6DCD8345}"/>
              </a:ext>
            </a:extLst>
          </p:cNvPr>
          <p:cNvSpPr txBox="1"/>
          <p:nvPr/>
        </p:nvSpPr>
        <p:spPr>
          <a:xfrm>
            <a:off x="557922" y="242563"/>
            <a:ext cx="4399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Consultas e Exames</a:t>
            </a:r>
          </a:p>
        </p:txBody>
      </p:sp>
    </p:spTree>
    <p:extLst>
      <p:ext uri="{BB962C8B-B14F-4D97-AF65-F5344CB8AC3E}">
        <p14:creationId xmlns:p14="http://schemas.microsoft.com/office/powerpoint/2010/main" val="12502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A3E346C-43BC-6F0E-E77C-8C8F5B455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834083"/>
              </p:ext>
            </p:extLst>
          </p:nvPr>
        </p:nvGraphicFramePr>
        <p:xfrm>
          <a:off x="-16200" y="1656752"/>
          <a:ext cx="4879748" cy="266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81FDC70F-678F-4BEE-AEE8-580FCC4E203E}"/>
              </a:ext>
            </a:extLst>
          </p:cNvPr>
          <p:cNvSpPr/>
          <p:nvPr/>
        </p:nvSpPr>
        <p:spPr>
          <a:xfrm>
            <a:off x="72571" y="5535194"/>
            <a:ext cx="11901190" cy="11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52956"/>
              </p:ext>
            </p:extLst>
          </p:nvPr>
        </p:nvGraphicFramePr>
        <p:xfrm>
          <a:off x="117211" y="3845514"/>
          <a:ext cx="5832000" cy="793559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64711"/>
              </p:ext>
            </p:extLst>
          </p:nvPr>
        </p:nvGraphicFramePr>
        <p:xfrm>
          <a:off x="117211" y="4656584"/>
          <a:ext cx="5978789" cy="885825"/>
        </p:xfrm>
        <a:graphic>
          <a:graphicData uri="http://schemas.openxmlformats.org/drawingml/2006/table">
            <a:tbl>
              <a:tblPr/>
              <a:tblGrid>
                <a:gridCol w="5978789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244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6,25.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141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3601" y="5046661"/>
            <a:ext cx="638645" cy="638645"/>
          </a:xfrm>
          <a:prstGeom prst="rect">
            <a:avLst/>
          </a:prstGeom>
        </p:spPr>
      </p:pic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7AD254A0-7549-4BFE-9178-FC4A0CFDD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12262"/>
              </p:ext>
            </p:extLst>
          </p:nvPr>
        </p:nvGraphicFramePr>
        <p:xfrm>
          <a:off x="6287508" y="1478868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9DE9FF48-DF10-4CCD-AAF7-362B5BE51990}"/>
              </a:ext>
            </a:extLst>
          </p:cNvPr>
          <p:cNvSpPr txBox="1"/>
          <p:nvPr/>
        </p:nvSpPr>
        <p:spPr>
          <a:xfrm>
            <a:off x="117211" y="5586962"/>
            <a:ext cx="11803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necessitaram de atenção imediata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94,2%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atendimento sempre ou na maioria das vezes,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não teve menções.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outro, ambos estão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 quem melhor avaliou foram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positivas, classificando o atributo em patamar de máxima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ter cuidados quando necessitou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89,7%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tângulo Arredondado 12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SpPr/>
          <p:nvPr/>
        </p:nvSpPr>
        <p:spPr>
          <a:xfrm>
            <a:off x="2608495" y="1689294"/>
            <a:ext cx="849432" cy="565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bg1"/>
                </a:solidFill>
              </a:rPr>
              <a:t>Positivo 94,2</a:t>
            </a: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SpPr/>
          <p:nvPr/>
        </p:nvSpPr>
        <p:spPr>
          <a:xfrm>
            <a:off x="601567" y="1696677"/>
            <a:ext cx="849431" cy="565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Negativo 5,7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4022B569-452F-4F95-95E4-8B9FC862010F}"/>
              </a:ext>
            </a:extLst>
          </p:cNvPr>
          <p:cNvSpPr/>
          <p:nvPr/>
        </p:nvSpPr>
        <p:spPr>
          <a:xfrm>
            <a:off x="9643646" y="4777245"/>
            <a:ext cx="2139883" cy="159179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BB5A823-893D-4A2A-92FA-B3483BDB2FEA}"/>
              </a:ext>
            </a:extLst>
          </p:cNvPr>
          <p:cNvSpPr/>
          <p:nvPr/>
        </p:nvSpPr>
        <p:spPr>
          <a:xfrm>
            <a:off x="9630394" y="4384249"/>
            <a:ext cx="2139883" cy="159179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44A4A1E-E9FD-A23D-D2EA-00E843E93148}"/>
              </a:ext>
            </a:extLst>
          </p:cNvPr>
          <p:cNvSpPr txBox="1"/>
          <p:nvPr/>
        </p:nvSpPr>
        <p:spPr>
          <a:xfrm>
            <a:off x="557922" y="242563"/>
            <a:ext cx="488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Urgências e Emergências</a:t>
            </a:r>
          </a:p>
        </p:txBody>
      </p:sp>
    </p:spTree>
    <p:extLst>
      <p:ext uri="{BB962C8B-B14F-4D97-AF65-F5344CB8AC3E}">
        <p14:creationId xmlns:p14="http://schemas.microsoft.com/office/powerpoint/2010/main" val="33451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074188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599129"/>
              </p:ext>
            </p:extLst>
          </p:nvPr>
        </p:nvGraphicFramePr>
        <p:xfrm>
          <a:off x="6624931" y="1895354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EE0509F-1867-49D8-A943-D806FE06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32634"/>
              </p:ext>
            </p:extLst>
          </p:nvPr>
        </p:nvGraphicFramePr>
        <p:xfrm>
          <a:off x="119352" y="3934524"/>
          <a:ext cx="2160000" cy="624118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851412"/>
              </p:ext>
            </p:extLst>
          </p:nvPr>
        </p:nvGraphicFramePr>
        <p:xfrm>
          <a:off x="119351" y="463173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5,39.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5F4880AE-DC5E-46D5-9DCF-FC7092B2101B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relação à comunicação, dentre os beneficiários que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47,1%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que receberam comunicação do plano de saúde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52,9%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relatam não receber comunicação, um índice elevado o que cabe um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mais recebeu comunicação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54,3%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menções. 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quem mais recebeu comunicação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66,7%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menção positiva. O público com menor frequência de contato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apresentando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66,7%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para 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E22747C-5696-4EF0-81B5-EB31BBE72FF4}"/>
              </a:ext>
            </a:extLst>
          </p:cNvPr>
          <p:cNvSpPr/>
          <p:nvPr/>
        </p:nvSpPr>
        <p:spPr>
          <a:xfrm>
            <a:off x="10022889" y="3536417"/>
            <a:ext cx="1706765" cy="216001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5993E83-6ECD-4A51-BCFE-98601474838C}"/>
              </a:ext>
            </a:extLst>
          </p:cNvPr>
          <p:cNvSpPr/>
          <p:nvPr/>
        </p:nvSpPr>
        <p:spPr>
          <a:xfrm>
            <a:off x="10022887" y="2540086"/>
            <a:ext cx="1706765" cy="216000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pic>
        <p:nvPicPr>
          <p:cNvPr id="13" name="Gráfico 12" descr="Fala com preenchimento sólido">
            <a:extLst>
              <a:ext uri="{FF2B5EF4-FFF2-40B4-BE49-F238E27FC236}">
                <a16:creationId xmlns:a16="http://schemas.microsoft.com/office/drawing/2014/main" id="{8CE479D6-3F2E-4C85-87E5-71807351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5846" y="5000836"/>
            <a:ext cx="638645" cy="6386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87097E-B4DA-307A-72F2-14335FE68C7D}"/>
              </a:ext>
            </a:extLst>
          </p:cNvPr>
          <p:cNvSpPr txBox="1"/>
          <p:nvPr/>
        </p:nvSpPr>
        <p:spPr>
          <a:xfrm>
            <a:off x="557922" y="242563"/>
            <a:ext cx="499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Comunicados Preventivos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D299CC0-D16E-2E65-365E-F371F1927B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240761"/>
              </p:ext>
            </p:extLst>
          </p:nvPr>
        </p:nvGraphicFramePr>
        <p:xfrm>
          <a:off x="400095" y="1722266"/>
          <a:ext cx="3643312" cy="227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76911EDD-C746-C7E2-D3B5-23DBD5BD2DCC}"/>
              </a:ext>
            </a:extLst>
          </p:cNvPr>
          <p:cNvSpPr/>
          <p:nvPr/>
        </p:nvSpPr>
        <p:spPr>
          <a:xfrm>
            <a:off x="10022886" y="4385914"/>
            <a:ext cx="1706765" cy="216000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07750"/>
            <a:ext cx="10618591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(por exemplo: atendimento em hospitais, laboratórios, clínicas, dentistas, fisioterapeutas, nutricionistas, psicólogos e outros)?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36520"/>
              </p:ext>
            </p:extLst>
          </p:nvPr>
        </p:nvGraphicFramePr>
        <p:xfrm>
          <a:off x="9134903" y="1965062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3" name="Seta para a Direita 134">
            <a:extLst>
              <a:ext uri="{FF2B5EF4-FFF2-40B4-BE49-F238E27FC236}">
                <a16:creationId xmlns:a16="http://schemas.microsoft.com/office/drawing/2014/main" id="{354E2A86-F412-48AD-94F1-0319D6AE1D73}"/>
              </a:ext>
            </a:extLst>
          </p:cNvPr>
          <p:cNvSpPr/>
          <p:nvPr/>
        </p:nvSpPr>
        <p:spPr>
          <a:xfrm>
            <a:off x="647318" y="160141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A6162F0-D361-41A3-885A-732DD4D21954}"/>
              </a:ext>
            </a:extLst>
          </p:cNvPr>
          <p:cNvGrpSpPr/>
          <p:nvPr/>
        </p:nvGrpSpPr>
        <p:grpSpPr>
          <a:xfrm>
            <a:off x="119352" y="5942107"/>
            <a:ext cx="4024269" cy="637044"/>
            <a:chOff x="157406" y="5740245"/>
            <a:chExt cx="4024269" cy="637044"/>
          </a:xfrm>
        </p:grpSpPr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6AF18A69-CCD6-41D7-B4C7-D6975F7A80B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Arredondado 81">
              <a:extLst>
                <a:ext uri="{FF2B5EF4-FFF2-40B4-BE49-F238E27FC236}">
                  <a16:creationId xmlns:a16="http://schemas.microsoft.com/office/drawing/2014/main" id="{A46ED08E-E139-4817-AF0E-41F6F5DC66AC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41" name="Retângulo Arredondado 82">
              <a:extLst>
                <a:ext uri="{FF2B5EF4-FFF2-40B4-BE49-F238E27FC236}">
                  <a16:creationId xmlns:a16="http://schemas.microsoft.com/office/drawing/2014/main" id="{C37CF01D-ECC3-49C7-880D-F0686E3FFB8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2" name="Retângulo Arredondado 84">
              <a:extLst>
                <a:ext uri="{FF2B5EF4-FFF2-40B4-BE49-F238E27FC236}">
                  <a16:creationId xmlns:a16="http://schemas.microsoft.com/office/drawing/2014/main" id="{46265127-1F70-4962-8499-8B12AF45F990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F160953-0EBB-42A1-BE95-495FD8744B78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2E029F3-E3F4-4283-B1E3-6CB6D0644C0F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698368F1-5695-4DB1-8E97-A6CCF770719F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DFFB0FDD-E055-41DB-B1E3-6B4F4290B5A5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D0327F1-7B64-4C70-80D3-2456F910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212021"/>
              </p:ext>
            </p:extLst>
          </p:nvPr>
        </p:nvGraphicFramePr>
        <p:xfrm>
          <a:off x="119352" y="5080321"/>
          <a:ext cx="5837546" cy="847725"/>
        </p:xfrm>
        <a:graphic>
          <a:graphicData uri="http://schemas.openxmlformats.org/drawingml/2006/table">
            <a:tbl>
              <a:tblPr/>
              <a:tblGrid>
                <a:gridCol w="58375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D62A1659-F1D5-4C5B-BBF7-3ECAF64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9343"/>
              </p:ext>
            </p:extLst>
          </p:nvPr>
        </p:nvGraphicFramePr>
        <p:xfrm>
          <a:off x="137813" y="4304442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60" name="Retângulo 59">
            <a:extLst>
              <a:ext uri="{FF2B5EF4-FFF2-40B4-BE49-F238E27FC236}">
                <a16:creationId xmlns:a16="http://schemas.microsoft.com/office/drawing/2014/main" id="{F7E4B66B-8C16-42F9-A5A4-2224BE821C62}"/>
              </a:ext>
            </a:extLst>
          </p:cNvPr>
          <p:cNvSpPr/>
          <p:nvPr/>
        </p:nvSpPr>
        <p:spPr>
          <a:xfrm>
            <a:off x="6431921" y="4081863"/>
            <a:ext cx="5551448" cy="25779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receberam atenção à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97,3%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avaliam satisfatoriamente com menções positivas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chegam 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com isso observamos que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outro, ambos estão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quem melhor avaliou foram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menções, atribuindo o patamar máximo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os menos satisfeitos são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93,8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mas também classificando o atributo em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Excelência.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0C000000}"/>
              </a:ext>
            </a:extLst>
          </p:cNvPr>
          <p:cNvSpPr/>
          <p:nvPr/>
        </p:nvSpPr>
        <p:spPr>
          <a:xfrm>
            <a:off x="2727996" y="1965061"/>
            <a:ext cx="1474928" cy="2656219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5" name="Círculo Q4">
            <a:extLst>
              <a:ext uri="{FF2B5EF4-FFF2-40B4-BE49-F238E27FC236}">
                <a16:creationId xmlns:a16="http://schemas.microsoft.com/office/drawing/2014/main" id="{00000000-0008-0000-0500-000010000000}"/>
              </a:ext>
            </a:extLst>
          </p:cNvPr>
          <p:cNvSpPr/>
          <p:nvPr/>
        </p:nvSpPr>
        <p:spPr>
          <a:xfrm>
            <a:off x="3140206" y="1700302"/>
            <a:ext cx="688935" cy="649456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97,3</a:t>
            </a:r>
            <a:endParaRPr lang="pt-BR" sz="1800" b="1" dirty="0">
              <a:solidFill>
                <a:schemeClr val="bg1"/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844BCBA6-17D5-4083-876D-0C9967A77AF5}"/>
              </a:ext>
            </a:extLst>
          </p:cNvPr>
          <p:cNvSpPr/>
          <p:nvPr/>
        </p:nvSpPr>
        <p:spPr>
          <a:xfrm>
            <a:off x="9135122" y="2231417"/>
            <a:ext cx="2848247" cy="256095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2DF554B4-9E54-4F34-80E7-2364C9C3D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4315" y="3657686"/>
            <a:ext cx="638645" cy="6386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4F9C845-2F27-E49D-CADA-83105F726B4B}"/>
              </a:ext>
            </a:extLst>
          </p:cNvPr>
          <p:cNvSpPr txBox="1"/>
          <p:nvPr/>
        </p:nvSpPr>
        <p:spPr>
          <a:xfrm>
            <a:off x="557922" y="242563"/>
            <a:ext cx="508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Hospitais, Clínicas, </a:t>
            </a:r>
            <a:r>
              <a:rPr lang="pt-B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5A97630-B2CB-9E5A-BA10-45A411DBC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389912"/>
              </p:ext>
            </p:extLst>
          </p:nvPr>
        </p:nvGraphicFramePr>
        <p:xfrm>
          <a:off x="4783" y="2048727"/>
          <a:ext cx="4415064" cy="279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Agrupar 9">
            <a:extLst>
              <a:ext uri="{FF2B5EF4-FFF2-40B4-BE49-F238E27FC236}">
                <a16:creationId xmlns:a16="http://schemas.microsoft.com/office/drawing/2014/main" id="{3BEF0393-D308-2F0C-E60A-340344D44C48}"/>
              </a:ext>
            </a:extLst>
          </p:cNvPr>
          <p:cNvGrpSpPr/>
          <p:nvPr/>
        </p:nvGrpSpPr>
        <p:grpSpPr>
          <a:xfrm>
            <a:off x="6613978" y="1588975"/>
            <a:ext cx="2408399" cy="2376001"/>
            <a:chOff x="0" y="0"/>
            <a:chExt cx="2237239" cy="2543175"/>
          </a:xfrm>
        </p:grpSpPr>
        <p:pic>
          <p:nvPicPr>
            <p:cNvPr id="11" name="Imagem 10" descr="Free vector graphic: Silhouette, Man, Women'S - Free Image ...">
              <a:extLst>
                <a:ext uri="{FF2B5EF4-FFF2-40B4-BE49-F238E27FC236}">
                  <a16:creationId xmlns:a16="http://schemas.microsoft.com/office/drawing/2014/main" id="{7B19ED36-EC45-F440-7178-B4747E04C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2" name="Imagem 11" descr="Free vector graphic: Silhouette, Man, Women'S - Free Image ...">
              <a:extLst>
                <a:ext uri="{FF2B5EF4-FFF2-40B4-BE49-F238E27FC236}">
                  <a16:creationId xmlns:a16="http://schemas.microsoft.com/office/drawing/2014/main" id="{CE0EF957-8BA3-D94E-83F9-136CD2080B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3" name="Gráfico 12">
              <a:extLst>
                <a:ext uri="{FF2B5EF4-FFF2-40B4-BE49-F238E27FC236}">
                  <a16:creationId xmlns:a16="http://schemas.microsoft.com/office/drawing/2014/main" id="{CEB5453E-250C-A1BF-5D6A-9F21E9E3310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00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9279" y="105143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livro, aplicativo de celular, site na internet)?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27235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5F85F3B-85AC-4409-9BC5-B9B42023DE7D}"/>
              </a:ext>
            </a:extLst>
          </p:cNvPr>
          <p:cNvGrpSpPr/>
          <p:nvPr/>
        </p:nvGrpSpPr>
        <p:grpSpPr>
          <a:xfrm>
            <a:off x="106016" y="6015814"/>
            <a:ext cx="4024269" cy="637044"/>
            <a:chOff x="157406" y="5740245"/>
            <a:chExt cx="4024269" cy="637044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F430B949-9B24-46A3-A282-3E218ECCF89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Arredondado 81">
              <a:extLst>
                <a:ext uri="{FF2B5EF4-FFF2-40B4-BE49-F238E27FC236}">
                  <a16:creationId xmlns:a16="http://schemas.microsoft.com/office/drawing/2014/main" id="{844619D8-0945-4A9C-907C-CDA30ABD427F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39" name="Retângulo Arredondado 82">
              <a:extLst>
                <a:ext uri="{FF2B5EF4-FFF2-40B4-BE49-F238E27FC236}">
                  <a16:creationId xmlns:a16="http://schemas.microsoft.com/office/drawing/2014/main" id="{84F86229-5C52-4287-AD7A-C7EA0BF1381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rgbClr val="FFE699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1" name="Retângulo Arredondado 84">
              <a:extLst>
                <a:ext uri="{FF2B5EF4-FFF2-40B4-BE49-F238E27FC236}">
                  <a16:creationId xmlns:a16="http://schemas.microsoft.com/office/drawing/2014/main" id="{5C6B3C8C-ABCA-4ED2-B179-1E9F1089D89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07D178B3-4B5E-4B04-80D6-645A61C6B842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4CA17C61-F9AA-40FC-8DB5-0ED69377020A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5A935275-D003-4BC5-8861-4E3DCBFE10F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347020CC-24B2-416C-A4E0-212DFE25ED6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D3D60FD-E649-4758-B9DE-25EE8706F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72389"/>
              </p:ext>
            </p:extLst>
          </p:nvPr>
        </p:nvGraphicFramePr>
        <p:xfrm>
          <a:off x="129585" y="4438153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E97750B-A876-48F7-B1E0-3D2200D6F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899844"/>
              </p:ext>
            </p:extLst>
          </p:nvPr>
        </p:nvGraphicFramePr>
        <p:xfrm>
          <a:off x="195318" y="5179635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335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5,33.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6" name="Seta para a Direita 134">
            <a:extLst>
              <a:ext uri="{FF2B5EF4-FFF2-40B4-BE49-F238E27FC236}">
                <a16:creationId xmlns:a16="http://schemas.microsoft.com/office/drawing/2014/main" id="{27D4236C-8D34-40DD-949A-5949DD8BA722}"/>
              </a:ext>
            </a:extLst>
          </p:cNvPr>
          <p:cNvSpPr/>
          <p:nvPr/>
        </p:nvSpPr>
        <p:spPr>
          <a:xfrm>
            <a:off x="687074" y="1574910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C57F56-F1B9-4E58-9961-68B63AC4B20D}"/>
              </a:ext>
            </a:extLst>
          </p:cNvPr>
          <p:cNvSpPr/>
          <p:nvPr/>
        </p:nvSpPr>
        <p:spPr>
          <a:xfrm>
            <a:off x="6578353" y="3950520"/>
            <a:ext cx="5446944" cy="2714057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a lista de prestadores de serviços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 este atributo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maior índice de não satisfeitos está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outro, ambos estão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estão mais satisfeitos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89,7%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são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76,6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atribuindo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SpPr/>
          <p:nvPr/>
        </p:nvSpPr>
        <p:spPr>
          <a:xfrm>
            <a:off x="2705062" y="1960137"/>
            <a:ext cx="1545044" cy="2787106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25" name="Círculo Q5">
            <a:extLst>
              <a:ext uri="{FF2B5EF4-FFF2-40B4-BE49-F238E27FC236}">
                <a16:creationId xmlns:a16="http://schemas.microsoft.com/office/drawing/2014/main" id="{00000000-0008-0000-0500-000013000000}"/>
              </a:ext>
            </a:extLst>
          </p:cNvPr>
          <p:cNvSpPr/>
          <p:nvPr/>
        </p:nvSpPr>
        <p:spPr>
          <a:xfrm>
            <a:off x="3160010" y="1671391"/>
            <a:ext cx="688935" cy="649456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81,8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12D6836-701C-4186-89D8-219AADB16442}"/>
              </a:ext>
            </a:extLst>
          </p:cNvPr>
          <p:cNvSpPr/>
          <p:nvPr/>
        </p:nvSpPr>
        <p:spPr>
          <a:xfrm>
            <a:off x="9082763" y="2565976"/>
            <a:ext cx="2844000" cy="256095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B64DB347-BCBC-4CA2-B09F-F4E00B594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6361" y="3445577"/>
            <a:ext cx="638645" cy="638645"/>
          </a:xfrm>
          <a:prstGeom prst="rect">
            <a:avLst/>
          </a:prstGeom>
        </p:spPr>
      </p:pic>
      <p:sp>
        <p:nvSpPr>
          <p:cNvPr id="48" name="Retângulo 47">
            <a:extLst>
              <a:ext uri="{FF2B5EF4-FFF2-40B4-BE49-F238E27FC236}">
                <a16:creationId xmlns:a16="http://schemas.microsoft.com/office/drawing/2014/main" id="{1E20B799-7342-4533-B7B9-3F993745BA3D}"/>
              </a:ext>
            </a:extLst>
          </p:cNvPr>
          <p:cNvSpPr/>
          <p:nvPr/>
        </p:nvSpPr>
        <p:spPr>
          <a:xfrm>
            <a:off x="9082763" y="3355873"/>
            <a:ext cx="2844000" cy="256095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D6D2CC7-1C84-B419-067B-25292CDCA6BE}"/>
              </a:ext>
            </a:extLst>
          </p:cNvPr>
          <p:cNvSpPr txBox="1"/>
          <p:nvPr/>
        </p:nvSpPr>
        <p:spPr>
          <a:xfrm>
            <a:off x="557922" y="242563"/>
            <a:ext cx="491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Lista de Prestadores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8FA707D-9C72-5468-CBF2-EF4F3F112D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889565"/>
              </p:ext>
            </p:extLst>
          </p:nvPr>
        </p:nvGraphicFramePr>
        <p:xfrm>
          <a:off x="-69824" y="2154848"/>
          <a:ext cx="4515044" cy="287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Agrupar 9">
            <a:extLst>
              <a:ext uri="{FF2B5EF4-FFF2-40B4-BE49-F238E27FC236}">
                <a16:creationId xmlns:a16="http://schemas.microsoft.com/office/drawing/2014/main" id="{BB9DE10F-0E98-F797-AC72-87E3C6B1C1C4}"/>
              </a:ext>
            </a:extLst>
          </p:cNvPr>
          <p:cNvGrpSpPr/>
          <p:nvPr/>
        </p:nvGrpSpPr>
        <p:grpSpPr>
          <a:xfrm>
            <a:off x="6578353" y="1574519"/>
            <a:ext cx="2408399" cy="2376001"/>
            <a:chOff x="0" y="0"/>
            <a:chExt cx="2237239" cy="2543175"/>
          </a:xfrm>
        </p:grpSpPr>
        <p:pic>
          <p:nvPicPr>
            <p:cNvPr id="11" name="Imagem 10" descr="Free vector graphic: Silhouette, Man, Women'S - Free Image ...">
              <a:extLst>
                <a:ext uri="{FF2B5EF4-FFF2-40B4-BE49-F238E27FC236}">
                  <a16:creationId xmlns:a16="http://schemas.microsoft.com/office/drawing/2014/main" id="{9F4C0689-9153-D537-2459-7F5ED30440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2" name="Imagem 11" descr="Free vector graphic: Silhouette, Man, Women'S - Free Image ...">
              <a:extLst>
                <a:ext uri="{FF2B5EF4-FFF2-40B4-BE49-F238E27FC236}">
                  <a16:creationId xmlns:a16="http://schemas.microsoft.com/office/drawing/2014/main" id="{D4CFEBBE-D4DF-2E70-D1A2-E42E845D6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3" name="Gráfico 12">
              <a:extLst>
                <a:ext uri="{FF2B5EF4-FFF2-40B4-BE49-F238E27FC236}">
                  <a16:creationId xmlns:a16="http://schemas.microsoft.com/office/drawing/2014/main" id="{AE57D4ED-7A85-FF37-FCA2-E0FC0C5159C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348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24502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63847" y="105317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606B69CC-2A10-4C27-8089-23669A7EADB5}"/>
              </a:ext>
            </a:extLst>
          </p:cNvPr>
          <p:cNvGrpSpPr/>
          <p:nvPr/>
        </p:nvGrpSpPr>
        <p:grpSpPr>
          <a:xfrm>
            <a:off x="0" y="5986668"/>
            <a:ext cx="4024269" cy="637044"/>
            <a:chOff x="157406" y="5740245"/>
            <a:chExt cx="4024269" cy="637044"/>
          </a:xfrm>
        </p:grpSpPr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B33F39B4-8457-4CEF-A8B4-63CC3F02D75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Arredondado 81">
              <a:extLst>
                <a:ext uri="{FF2B5EF4-FFF2-40B4-BE49-F238E27FC236}">
                  <a16:creationId xmlns:a16="http://schemas.microsoft.com/office/drawing/2014/main" id="{9D255533-F5B5-4A5B-B813-FF323FE9100D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3" name="Retângulo Arredondado 82">
              <a:extLst>
                <a:ext uri="{FF2B5EF4-FFF2-40B4-BE49-F238E27FC236}">
                  <a16:creationId xmlns:a16="http://schemas.microsoft.com/office/drawing/2014/main" id="{AB904C99-632E-4A1A-A297-249148215E3A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6" name="Retângulo Arredondado 84">
              <a:extLst>
                <a:ext uri="{FF2B5EF4-FFF2-40B4-BE49-F238E27FC236}">
                  <a16:creationId xmlns:a16="http://schemas.microsoft.com/office/drawing/2014/main" id="{552043D6-679D-4B19-A9DF-063EC1D5628E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ECFAB87C-B364-4BE9-82B8-391A84F8080E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3A53EF44-BACB-46B0-B316-5A5FB9EDC359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60BF4075-AD6A-4F6D-8B2A-53B3447852E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4AEBD8A7-E048-4B9B-BB56-18EC7932166C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820550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837541"/>
              </p:ext>
            </p:extLst>
          </p:nvPr>
        </p:nvGraphicFramePr>
        <p:xfrm>
          <a:off x="89279" y="5176912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647318" y="172068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359" y="3574635"/>
            <a:ext cx="638645" cy="638645"/>
          </a:xfrm>
          <a:prstGeom prst="rect">
            <a:avLst/>
          </a:prstGeom>
        </p:spPr>
      </p:pic>
      <p:sp>
        <p:nvSpPr>
          <p:cNvPr id="54" name="Retângulo 53">
            <a:extLst>
              <a:ext uri="{FF2B5EF4-FFF2-40B4-BE49-F238E27FC236}">
                <a16:creationId xmlns:a16="http://schemas.microsoft.com/office/drawing/2014/main" id="{DEF90EEE-927D-4E2E-90EA-82CEFF4306D4}"/>
              </a:ext>
            </a:extLst>
          </p:cNvPr>
          <p:cNvSpPr/>
          <p:nvPr/>
        </p:nvSpPr>
        <p:spPr>
          <a:xfrm>
            <a:off x="6065254" y="4165665"/>
            <a:ext cx="5873460" cy="2458048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o plano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90,1%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chegam 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citações, sendo assim observamos que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9,0%. 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não houve variação entre os gêneros, logo não é possível dizer que há um gênero com melhor resultado que outro, ambos estão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 quem melhor avaliou foram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92,7%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satisfação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avaliando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menções, colocando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16000000}"/>
              </a:ext>
            </a:extLst>
          </p:cNvPr>
          <p:cNvSpPr/>
          <p:nvPr/>
        </p:nvSpPr>
        <p:spPr>
          <a:xfrm>
            <a:off x="2737814" y="1965528"/>
            <a:ext cx="1558725" cy="2806505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25" name="Círculo Q6">
            <a:extLst>
              <a:ext uri="{FF2B5EF4-FFF2-40B4-BE49-F238E27FC236}">
                <a16:creationId xmlns:a16="http://schemas.microsoft.com/office/drawing/2014/main" id="{00000000-0008-0000-0500-000017000000}"/>
              </a:ext>
            </a:extLst>
          </p:cNvPr>
          <p:cNvSpPr/>
          <p:nvPr/>
        </p:nvSpPr>
        <p:spPr>
          <a:xfrm>
            <a:off x="3199602" y="1708949"/>
            <a:ext cx="688935" cy="649456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>90</a:t>
            </a:r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,1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70C1864-4CC5-4BF7-BB13-4BB0366214CA}"/>
              </a:ext>
            </a:extLst>
          </p:cNvPr>
          <p:cNvSpPr/>
          <p:nvPr/>
        </p:nvSpPr>
        <p:spPr>
          <a:xfrm>
            <a:off x="9109657" y="2558816"/>
            <a:ext cx="2808000" cy="261396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0E9CDF8-2080-94A6-DC0C-2E9A52C8C006}"/>
              </a:ext>
            </a:extLst>
          </p:cNvPr>
          <p:cNvSpPr txBox="1"/>
          <p:nvPr/>
        </p:nvSpPr>
        <p:spPr>
          <a:xfrm>
            <a:off x="557922" y="242563"/>
            <a:ext cx="587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Informação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09E2ED0-7BBE-8412-2D6D-69E778C4EB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371689"/>
              </p:ext>
            </p:extLst>
          </p:nvPr>
        </p:nvGraphicFramePr>
        <p:xfrm>
          <a:off x="26646" y="2156588"/>
          <a:ext cx="4482000" cy="287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Agrupar 8">
            <a:extLst>
              <a:ext uri="{FF2B5EF4-FFF2-40B4-BE49-F238E27FC236}">
                <a16:creationId xmlns:a16="http://schemas.microsoft.com/office/drawing/2014/main" id="{39DEB0AD-8C3E-6FCB-6EC8-CB9FD3A1C9F7}"/>
              </a:ext>
            </a:extLst>
          </p:cNvPr>
          <p:cNvGrpSpPr/>
          <p:nvPr/>
        </p:nvGrpSpPr>
        <p:grpSpPr>
          <a:xfrm>
            <a:off x="6576361" y="1659234"/>
            <a:ext cx="2408399" cy="2376001"/>
            <a:chOff x="0" y="0"/>
            <a:chExt cx="2237239" cy="2543175"/>
          </a:xfrm>
        </p:grpSpPr>
        <p:pic>
          <p:nvPicPr>
            <p:cNvPr id="10" name="Imagem 9" descr="Free vector graphic: Silhouette, Man, Women'S - Free Image ...">
              <a:extLst>
                <a:ext uri="{FF2B5EF4-FFF2-40B4-BE49-F238E27FC236}">
                  <a16:creationId xmlns:a16="http://schemas.microsoft.com/office/drawing/2014/main" id="{F1F9AD14-8DC0-976F-A162-3952FDA483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1" name="Imagem 10" descr="Free vector graphic: Silhouette, Man, Women'S - Free Image ...">
              <a:extLst>
                <a:ext uri="{FF2B5EF4-FFF2-40B4-BE49-F238E27FC236}">
                  <a16:creationId xmlns:a16="http://schemas.microsoft.com/office/drawing/2014/main" id="{D900652A-638E-E07D-FAF8-178516255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6CE09C4D-112F-5240-B072-82E0A61A296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01007780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56A6F004-3F40-A6C7-1B45-8BB0E9DCAEF4}"/>
              </a:ext>
            </a:extLst>
          </p:cNvPr>
          <p:cNvSpPr/>
          <p:nvPr/>
        </p:nvSpPr>
        <p:spPr>
          <a:xfrm>
            <a:off x="9109657" y="3347125"/>
            <a:ext cx="2808000" cy="261396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6F40E7-74E5-4C1B-ADCE-48CF47683E8F}"/>
              </a:ext>
            </a:extLst>
          </p:cNvPr>
          <p:cNvSpPr txBox="1"/>
          <p:nvPr/>
        </p:nvSpPr>
        <p:spPr>
          <a:xfrm>
            <a:off x="347283" y="1000516"/>
            <a:ext cx="1148416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Específico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 adoção da Pesquisa de Satisfação de Beneficiários de Planos de Saúde como um dos componentes para o Programa de Qualificação Operadoras - PQO e tem como objetivo aumentar a participação do beneficiário na avaliação da qualidade dos serviços oferecidos pelas operadoras de planos de assistência à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Os resultados da pesquisa aportam insumos para aprimorar as ações de melhoria contínua da qualidade da assistência à saúde por parte das operadoras, além de trazer subsídios para as ações regulatórias por parte da Agência Nacional de Saúde Suplementar - ANS.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F63E09-3506-43E1-A4C3-9807FF0AF028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705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294555" y="3664432"/>
            <a:ext cx="5748717" cy="2912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Razão Social da Operadora: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Associação de Assistência à Saúde dos Empregados da Copasa, registro ANS número 416568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Execução: 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Instituto IBRC de Qualidade e Pesquisa Ltda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Responsável Técnico: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Adriana Aparecida Marçal - CONRE3 – 10524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Auditor Independente: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Fernando Bortoletto - FJB Gestão Estratégica e Auditoria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5481" y="3445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06D1800-4CB2-4547-A291-B5A409009AB3}"/>
              </a:ext>
            </a:extLst>
          </p:cNvPr>
          <p:cNvSpPr txBox="1"/>
          <p:nvPr/>
        </p:nvSpPr>
        <p:spPr>
          <a:xfrm>
            <a:off x="6248397" y="3688906"/>
            <a:ext cx="5551956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Público Alvo: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Beneficiários da operadora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Copass Saúde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Tipo de Amostragem: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Empresa Cliente Ícone - Download Grátis, PNG e Vetores">
            <a:extLst>
              <a:ext uri="{FF2B5EF4-FFF2-40B4-BE49-F238E27FC236}">
                <a16:creationId xmlns:a16="http://schemas.microsoft.com/office/drawing/2014/main" id="{85B06E88-535B-4EAC-B578-254A6CC0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7" y="3401862"/>
            <a:ext cx="989138" cy="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Na mosca com preenchimento sólido">
            <a:extLst>
              <a:ext uri="{FF2B5EF4-FFF2-40B4-BE49-F238E27FC236}">
                <a16:creationId xmlns:a16="http://schemas.microsoft.com/office/drawing/2014/main" id="{6EF19665-B740-451B-A2B4-A4B87F6B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766" y="3325981"/>
            <a:ext cx="989138" cy="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3200" y="1082791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444807"/>
              </p:ext>
            </p:extLst>
          </p:nvPr>
        </p:nvGraphicFramePr>
        <p:xfrm>
          <a:off x="5621311" y="1746248"/>
          <a:ext cx="6375282" cy="2900400"/>
        </p:xfrm>
        <a:graphic>
          <a:graphicData uri="http://schemas.openxmlformats.org/drawingml/2006/table">
            <a:tbl>
              <a:tblPr/>
              <a:tblGrid>
                <a:gridCol w="1561020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CB5F8F0F-2DA7-4C0A-BE01-AC82EEE0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93368"/>
              </p:ext>
            </p:extLst>
          </p:nvPr>
        </p:nvGraphicFramePr>
        <p:xfrm>
          <a:off x="195406" y="4667059"/>
          <a:ext cx="5734748" cy="847725"/>
        </p:xfrm>
        <a:graphic>
          <a:graphicData uri="http://schemas.openxmlformats.org/drawingml/2006/table">
            <a:tbl>
              <a:tblPr/>
              <a:tblGrid>
                <a:gridCol w="2867374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2867374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11,46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304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DF9E35AB-C75A-4228-937D-19A168FA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53871"/>
              </p:ext>
            </p:extLst>
          </p:nvPr>
        </p:nvGraphicFramePr>
        <p:xfrm>
          <a:off x="172575" y="3906313"/>
          <a:ext cx="2880000" cy="73623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30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95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957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23" name="Retângulo 22">
            <a:extLst>
              <a:ext uri="{FF2B5EF4-FFF2-40B4-BE49-F238E27FC236}">
                <a16:creationId xmlns:a16="http://schemas.microsoft.com/office/drawing/2014/main" id="{6966497F-FD50-402D-8283-5A008FF0D13D}"/>
              </a:ext>
            </a:extLst>
          </p:cNvPr>
          <p:cNvSpPr/>
          <p:nvPr/>
        </p:nvSpPr>
        <p:spPr>
          <a:xfrm>
            <a:off x="72571" y="5535194"/>
            <a:ext cx="11901190" cy="11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18,5%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beneficiários necessitaram abrir algum tipo de reclamação e souberam responder, destes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84,9%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ter suas demandas resolvidas, colocando a resolutividade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avaliou o atributo com maior percentual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colocando a resolutividade em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mencionando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a resolutividade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 público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foram os que tiveram o menor índice de resolução de demandas,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63,6%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 positivas, obtendo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FCAC1A1-E6E4-4A2D-B444-15E1866E01BB}"/>
              </a:ext>
            </a:extLst>
          </p:cNvPr>
          <p:cNvSpPr/>
          <p:nvPr/>
        </p:nvSpPr>
        <p:spPr>
          <a:xfrm>
            <a:off x="9597668" y="4224144"/>
            <a:ext cx="2376093" cy="216000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C2347AA-E6E5-4AFA-9CAE-CD9B928C885B}"/>
              </a:ext>
            </a:extLst>
          </p:cNvPr>
          <p:cNvSpPr/>
          <p:nvPr/>
        </p:nvSpPr>
        <p:spPr>
          <a:xfrm>
            <a:off x="9597668" y="4451252"/>
            <a:ext cx="2376093" cy="198000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40D1C880-0CFB-4000-8F21-3CB23DBD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7948" y="5084725"/>
            <a:ext cx="638645" cy="6386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AECBCDA-15C9-CA1D-E1BB-0E1319A93309}"/>
              </a:ext>
            </a:extLst>
          </p:cNvPr>
          <p:cNvSpPr txBox="1"/>
          <p:nvPr/>
        </p:nvSpPr>
        <p:spPr>
          <a:xfrm>
            <a:off x="557922" y="242563"/>
            <a:ext cx="575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Reclamação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E69988C-8387-3D4E-AE97-9331800D41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641423"/>
              </p:ext>
            </p:extLst>
          </p:nvPr>
        </p:nvGraphicFramePr>
        <p:xfrm>
          <a:off x="182153" y="1633701"/>
          <a:ext cx="4270578" cy="230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1409F01E-80FF-FC61-BEDB-F09B4C9D6CFF}"/>
              </a:ext>
            </a:extLst>
          </p:cNvPr>
          <p:cNvSpPr/>
          <p:nvPr/>
        </p:nvSpPr>
        <p:spPr>
          <a:xfrm>
            <a:off x="9597668" y="2386816"/>
            <a:ext cx="2376093" cy="216000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4955" y="1103642"/>
            <a:ext cx="109383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132354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50" name="Agrupar 49">
            <a:extLst>
              <a:ext uri="{FF2B5EF4-FFF2-40B4-BE49-F238E27FC236}">
                <a16:creationId xmlns:a16="http://schemas.microsoft.com/office/drawing/2014/main" id="{21F0AB45-86D3-4736-931E-B69F3F93000F}"/>
              </a:ext>
            </a:extLst>
          </p:cNvPr>
          <p:cNvGrpSpPr/>
          <p:nvPr/>
        </p:nvGrpSpPr>
        <p:grpSpPr>
          <a:xfrm>
            <a:off x="0" y="6121147"/>
            <a:ext cx="4024269" cy="637044"/>
            <a:chOff x="157406" y="5740245"/>
            <a:chExt cx="4024269" cy="637044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1CC0D6D3-21A6-43AB-B2BD-10B90496B4A9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Arredondado 81">
              <a:extLst>
                <a:ext uri="{FF2B5EF4-FFF2-40B4-BE49-F238E27FC236}">
                  <a16:creationId xmlns:a16="http://schemas.microsoft.com/office/drawing/2014/main" id="{3584BED1-63DC-4B10-AF8B-A7F0E8B37356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6" name="Retângulo Arredondado 82">
              <a:extLst>
                <a:ext uri="{FF2B5EF4-FFF2-40B4-BE49-F238E27FC236}">
                  <a16:creationId xmlns:a16="http://schemas.microsoft.com/office/drawing/2014/main" id="{C00CA31B-A8F4-4494-9303-B9FE3F9BD467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7" name="Retângulo Arredondado 84">
              <a:extLst>
                <a:ext uri="{FF2B5EF4-FFF2-40B4-BE49-F238E27FC236}">
                  <a16:creationId xmlns:a16="http://schemas.microsoft.com/office/drawing/2014/main" id="{77935A5E-A420-43E5-9A6B-21A87CF7F638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778983C-BD60-42F2-94BB-A2B7F5B76F7F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6CBD10D-370F-4354-8F0A-7DAD5C0D56F3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E842C315-DC62-43B7-AC59-96DC3ED8244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5573CB7E-ADF0-42FB-848A-654D166C52D2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23F34AB2-BEFC-4659-BA1A-7A4AFF81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048278"/>
              </p:ext>
            </p:extLst>
          </p:nvPr>
        </p:nvGraphicFramePr>
        <p:xfrm>
          <a:off x="166550" y="4465298"/>
          <a:ext cx="5796000" cy="810404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7708F4A-1ABF-4BED-B874-25BF1BBE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528929"/>
              </p:ext>
            </p:extLst>
          </p:nvPr>
        </p:nvGraphicFramePr>
        <p:xfrm>
          <a:off x="90350" y="5275100"/>
          <a:ext cx="5872200" cy="847725"/>
        </p:xfrm>
        <a:graphic>
          <a:graphicData uri="http://schemas.openxmlformats.org/drawingml/2006/table">
            <a:tbl>
              <a:tblPr/>
              <a:tblGrid>
                <a:gridCol w="58722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6,57.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117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1" name="Seta para a Direita 134">
            <a:extLst>
              <a:ext uri="{FF2B5EF4-FFF2-40B4-BE49-F238E27FC236}">
                <a16:creationId xmlns:a16="http://schemas.microsoft.com/office/drawing/2014/main" id="{246A0FC1-85DE-40A5-8EA8-287D783EA929}"/>
              </a:ext>
            </a:extLst>
          </p:cNvPr>
          <p:cNvSpPr/>
          <p:nvPr/>
        </p:nvSpPr>
        <p:spPr>
          <a:xfrm>
            <a:off x="647318" y="158816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C5FA6CBD-CE03-4421-9BF8-D2E55732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7843" y="3494928"/>
            <a:ext cx="638645" cy="638645"/>
          </a:xfrm>
          <a:prstGeom prst="rect">
            <a:avLst/>
          </a:prstGeom>
        </p:spPr>
      </p:pic>
      <p:sp>
        <p:nvSpPr>
          <p:cNvPr id="64" name="Retângulo 63">
            <a:extLst>
              <a:ext uri="{FF2B5EF4-FFF2-40B4-BE49-F238E27FC236}">
                <a16:creationId xmlns:a16="http://schemas.microsoft.com/office/drawing/2014/main" id="{A1EC95F2-6A58-44D9-AAA7-95B6BD61815D}"/>
              </a:ext>
            </a:extLst>
          </p:cNvPr>
          <p:cNvSpPr/>
          <p:nvPr/>
        </p:nvSpPr>
        <p:spPr>
          <a:xfrm>
            <a:off x="6044145" y="4064633"/>
            <a:ext cx="5938860" cy="261095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preencheram documentos ou formulários exigidos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93,2%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Bom)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Com isso observamos que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5,9%.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24,4pp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outro, ambos estão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98,0%,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36 a 45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atingindo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86,5%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na avaliação, 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1C000000}"/>
              </a:ext>
            </a:extLst>
          </p:cNvPr>
          <p:cNvSpPr/>
          <p:nvPr/>
        </p:nvSpPr>
        <p:spPr>
          <a:xfrm>
            <a:off x="2768912" y="2056192"/>
            <a:ext cx="1474353" cy="2731171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25" name="Círculo Q8">
            <a:extLst>
              <a:ext uri="{FF2B5EF4-FFF2-40B4-BE49-F238E27FC236}">
                <a16:creationId xmlns:a16="http://schemas.microsoft.com/office/drawing/2014/main" id="{00000000-0008-0000-0500-00001D000000}"/>
              </a:ext>
            </a:extLst>
          </p:cNvPr>
          <p:cNvSpPr/>
          <p:nvPr/>
        </p:nvSpPr>
        <p:spPr>
          <a:xfrm>
            <a:off x="3188514" y="1739037"/>
            <a:ext cx="688935" cy="649456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93,2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903BDBCE-06EF-43DA-9373-48C90D60BFA8}"/>
              </a:ext>
            </a:extLst>
          </p:cNvPr>
          <p:cNvSpPr/>
          <p:nvPr/>
        </p:nvSpPr>
        <p:spPr>
          <a:xfrm>
            <a:off x="9109657" y="2831020"/>
            <a:ext cx="2811885" cy="234000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 dirty="0">
              <a:solidFill>
                <a:srgbClr val="FF7C80"/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8D9C935F-184E-4819-ABE3-3FB953C5EB6D}"/>
              </a:ext>
            </a:extLst>
          </p:cNvPr>
          <p:cNvSpPr/>
          <p:nvPr/>
        </p:nvSpPr>
        <p:spPr>
          <a:xfrm>
            <a:off x="9109657" y="3101612"/>
            <a:ext cx="2811600" cy="234000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762802A-81D1-AF7A-5F91-A4AFD53CC57B}"/>
              </a:ext>
            </a:extLst>
          </p:cNvPr>
          <p:cNvSpPr txBox="1"/>
          <p:nvPr/>
        </p:nvSpPr>
        <p:spPr>
          <a:xfrm>
            <a:off x="557922" y="242563"/>
            <a:ext cx="593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Documentos e Formulários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4CEA3E5-0DE8-A506-8D9B-B711001A32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484784"/>
              </p:ext>
            </p:extLst>
          </p:nvPr>
        </p:nvGraphicFramePr>
        <p:xfrm>
          <a:off x="-22378" y="1986729"/>
          <a:ext cx="4503600" cy="306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Agrupar 9">
            <a:extLst>
              <a:ext uri="{FF2B5EF4-FFF2-40B4-BE49-F238E27FC236}">
                <a16:creationId xmlns:a16="http://schemas.microsoft.com/office/drawing/2014/main" id="{0CB51A27-A9F0-15C2-1459-2C04D29AFE61}"/>
              </a:ext>
            </a:extLst>
          </p:cNvPr>
          <p:cNvGrpSpPr/>
          <p:nvPr/>
        </p:nvGrpSpPr>
        <p:grpSpPr>
          <a:xfrm>
            <a:off x="6572550" y="1558863"/>
            <a:ext cx="2408399" cy="2376001"/>
            <a:chOff x="0" y="0"/>
            <a:chExt cx="2237239" cy="2543175"/>
          </a:xfrm>
        </p:grpSpPr>
        <p:pic>
          <p:nvPicPr>
            <p:cNvPr id="11" name="Imagem 10" descr="Free vector graphic: Silhouette, Man, Women'S - Free Image ...">
              <a:extLst>
                <a:ext uri="{FF2B5EF4-FFF2-40B4-BE49-F238E27FC236}">
                  <a16:creationId xmlns:a16="http://schemas.microsoft.com/office/drawing/2014/main" id="{33D56E68-CCA2-EB8F-EA59-C2B3A31320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2" name="Imagem 11" descr="Free vector graphic: Silhouette, Man, Women'S - Free Image ...">
              <a:extLst>
                <a:ext uri="{FF2B5EF4-FFF2-40B4-BE49-F238E27FC236}">
                  <a16:creationId xmlns:a16="http://schemas.microsoft.com/office/drawing/2014/main" id="{35697BAE-1B9E-367F-5BE8-DF94ABEF5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3" name="Gráfico 12">
              <a:extLst>
                <a:ext uri="{FF2B5EF4-FFF2-40B4-BE49-F238E27FC236}">
                  <a16:creationId xmlns:a16="http://schemas.microsoft.com/office/drawing/2014/main" id="{AB90EDF3-3581-8A74-F83C-FED233409DC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60337348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822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61850" y="1085204"/>
            <a:ext cx="3894737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 de saúde?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897534"/>
              </p:ext>
            </p:extLst>
          </p:nvPr>
        </p:nvGraphicFramePr>
        <p:xfrm>
          <a:off x="8835086" y="2046766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9" name="Agrupar 38">
            <a:extLst>
              <a:ext uri="{FF2B5EF4-FFF2-40B4-BE49-F238E27FC236}">
                <a16:creationId xmlns:a16="http://schemas.microsoft.com/office/drawing/2014/main" id="{1A60F7D5-3E9A-4337-BBED-A36CD5AACEB6}"/>
              </a:ext>
            </a:extLst>
          </p:cNvPr>
          <p:cNvGrpSpPr/>
          <p:nvPr/>
        </p:nvGrpSpPr>
        <p:grpSpPr>
          <a:xfrm>
            <a:off x="72571" y="6121006"/>
            <a:ext cx="4024269" cy="637044"/>
            <a:chOff x="157406" y="5740245"/>
            <a:chExt cx="4024269" cy="637044"/>
          </a:xfrm>
        </p:grpSpPr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1A190363-85F9-486D-9227-BED552D1627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Arredondado 81">
              <a:extLst>
                <a:ext uri="{FF2B5EF4-FFF2-40B4-BE49-F238E27FC236}">
                  <a16:creationId xmlns:a16="http://schemas.microsoft.com/office/drawing/2014/main" id="{4684EB03-EDB6-4524-8653-71F0A90B4740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2" name="Retângulo Arredondado 82">
              <a:extLst>
                <a:ext uri="{FF2B5EF4-FFF2-40B4-BE49-F238E27FC236}">
                  <a16:creationId xmlns:a16="http://schemas.microsoft.com/office/drawing/2014/main" id="{9FAC1F5A-1BC4-46EC-836D-3C817DC70866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3" name="Retângulo Arredondado 84">
              <a:extLst>
                <a:ext uri="{FF2B5EF4-FFF2-40B4-BE49-F238E27FC236}">
                  <a16:creationId xmlns:a16="http://schemas.microsoft.com/office/drawing/2014/main" id="{DCE2AAE0-DBE0-4232-B3D9-41709284C52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17ACCD6A-7692-4C34-B1B9-A76D4DCECE65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36E2BF8-E968-46FC-AEE0-0A6BCF4C8331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AA64FCAA-CD0F-4ACC-BA03-B6E1B8220CC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699A9B0-E9D0-45E6-BC9C-D0C022004F1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583D8AA2-6A21-4156-83F0-5F979CA0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105677"/>
              </p:ext>
            </p:extLst>
          </p:nvPr>
        </p:nvGraphicFramePr>
        <p:xfrm>
          <a:off x="198489" y="4539799"/>
          <a:ext cx="4968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AC751743-BBBE-412A-A49B-96D84535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93756"/>
              </p:ext>
            </p:extLst>
          </p:nvPr>
        </p:nvGraphicFramePr>
        <p:xfrm>
          <a:off x="191979" y="5275897"/>
          <a:ext cx="5166302" cy="666750"/>
        </p:xfrm>
        <a:graphic>
          <a:graphicData uri="http://schemas.openxmlformats.org/drawingml/2006/table">
            <a:tbl>
              <a:tblPr/>
              <a:tblGrid>
                <a:gridCol w="516630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3402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4,97.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B6F9F6-686C-4C3C-AE33-D298A74DBA8A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42" name="Seta para a Direita 134">
            <a:extLst>
              <a:ext uri="{FF2B5EF4-FFF2-40B4-BE49-F238E27FC236}">
                <a16:creationId xmlns:a16="http://schemas.microsoft.com/office/drawing/2014/main" id="{39EA5489-99FA-4957-86EC-6EBB3C5D0623}"/>
              </a:ext>
            </a:extLst>
          </p:cNvPr>
          <p:cNvSpPr/>
          <p:nvPr/>
        </p:nvSpPr>
        <p:spPr>
          <a:xfrm>
            <a:off x="647318" y="1656177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4BC2569A-9916-4D71-8877-2B94CEBE485E}"/>
              </a:ext>
            </a:extLst>
          </p:cNvPr>
          <p:cNvSpPr/>
          <p:nvPr/>
        </p:nvSpPr>
        <p:spPr>
          <a:xfrm>
            <a:off x="5791741" y="4170590"/>
            <a:ext cx="6337127" cy="2479738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99,0%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o índice de insatisfeitos com nenhuma menção (soma das menções negativas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Observamos então que o índice de não satisfeitos se concentra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outro, ambos estão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faixa etária 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18 a 25, 36 a 45 e De 56 a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são os mais satisfeitos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menções, atingindo o patamar máximo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96,1%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também avaliando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1F000000}"/>
              </a:ext>
            </a:extLst>
          </p:cNvPr>
          <p:cNvSpPr/>
          <p:nvPr/>
        </p:nvSpPr>
        <p:spPr>
          <a:xfrm>
            <a:off x="2751576" y="2138488"/>
            <a:ext cx="1558141" cy="2708720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25" name="Círculo Q9">
            <a:extLst>
              <a:ext uri="{FF2B5EF4-FFF2-40B4-BE49-F238E27FC236}">
                <a16:creationId xmlns:a16="http://schemas.microsoft.com/office/drawing/2014/main" id="{00000000-0008-0000-0500-000020000000}"/>
              </a:ext>
            </a:extLst>
          </p:cNvPr>
          <p:cNvSpPr/>
          <p:nvPr/>
        </p:nvSpPr>
        <p:spPr>
          <a:xfrm>
            <a:off x="3199625" y="1789768"/>
            <a:ext cx="688935" cy="649456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99,0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32960C03-08EA-480D-91C0-22F72476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8189" y="3823844"/>
            <a:ext cx="638645" cy="63864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EDD1D4C-D1D4-BC5D-03A6-74320685CA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332605"/>
              </p:ext>
            </p:extLst>
          </p:nvPr>
        </p:nvGraphicFramePr>
        <p:xfrm>
          <a:off x="726" y="2111984"/>
          <a:ext cx="4527571" cy="302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3EF2DCBE-C43F-3640-7D14-3923E1CF7AAB}"/>
              </a:ext>
            </a:extLst>
          </p:cNvPr>
          <p:cNvGrpSpPr/>
          <p:nvPr/>
        </p:nvGrpSpPr>
        <p:grpSpPr>
          <a:xfrm>
            <a:off x="6324304" y="1670041"/>
            <a:ext cx="2408399" cy="2376001"/>
            <a:chOff x="0" y="0"/>
            <a:chExt cx="2237239" cy="2543175"/>
          </a:xfrm>
        </p:grpSpPr>
        <p:pic>
          <p:nvPicPr>
            <p:cNvPr id="10" name="Imagem 9" descr="Free vector graphic: Silhouette, Man, Women'S - Free Image ...">
              <a:extLst>
                <a:ext uri="{FF2B5EF4-FFF2-40B4-BE49-F238E27FC236}">
                  <a16:creationId xmlns:a16="http://schemas.microsoft.com/office/drawing/2014/main" id="{B59CF52E-ACBF-CF2F-13B9-D55328E0A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1" name="Imagem 10" descr="Free vector graphic: Silhouette, Man, Women'S - Free Image ...">
              <a:extLst>
                <a:ext uri="{FF2B5EF4-FFF2-40B4-BE49-F238E27FC236}">
                  <a16:creationId xmlns:a16="http://schemas.microsoft.com/office/drawing/2014/main" id="{D70F7F37-9BD3-DE8F-BDB2-22CA5D2E5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360599A2-6CA4-6A3E-F611-B12309E5886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90906579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233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1243" y="1035403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de saúde para amigos ou familiares?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61782"/>
              </p:ext>
            </p:extLst>
          </p:nvPr>
        </p:nvGraphicFramePr>
        <p:xfrm>
          <a:off x="81243" y="3943278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640713"/>
              </p:ext>
            </p:extLst>
          </p:nvPr>
        </p:nvGraphicFramePr>
        <p:xfrm>
          <a:off x="81243" y="4736837"/>
          <a:ext cx="5040000" cy="703972"/>
        </p:xfrm>
        <a:graphic>
          <a:graphicData uri="http://schemas.openxmlformats.org/drawingml/2006/table">
            <a:tbl>
              <a:tblPr/>
              <a:tblGrid>
                <a:gridCol w="5040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9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379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5,00.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16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3D5B1BA8-9FEE-42D3-95AF-C9C86DFAA73F}"/>
              </a:ext>
            </a:extLst>
          </p:cNvPr>
          <p:cNvSpPr/>
          <p:nvPr/>
        </p:nvSpPr>
        <p:spPr>
          <a:xfrm>
            <a:off x="2166589" y="3506470"/>
            <a:ext cx="539757" cy="53975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4FA7A931-8AF4-4BEE-AFE9-0082B3CD9EA2}"/>
              </a:ext>
            </a:extLst>
          </p:cNvPr>
          <p:cNvSpPr/>
          <p:nvPr/>
        </p:nvSpPr>
        <p:spPr>
          <a:xfrm>
            <a:off x="2094529" y="3241641"/>
            <a:ext cx="683878" cy="173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Neutro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7D2F5F4-550B-429F-A3E9-5E18CBA131B6}"/>
              </a:ext>
            </a:extLst>
          </p:cNvPr>
          <p:cNvSpPr/>
          <p:nvPr/>
        </p:nvSpPr>
        <p:spPr>
          <a:xfrm>
            <a:off x="81243" y="5408375"/>
            <a:ext cx="12045600" cy="128006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a recomendação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94,9%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recomendariam o plano, citando então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ou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para a menção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alto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56,0pp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positivas, indicando probabilidade de migração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Neutralidade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(Indiferente).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o gênero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é o que mais obteve citações positivas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96,7%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 se destacam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97,7%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positivas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para o público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fica um ponto de atenção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pois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citaram a menção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recomendaria.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35E9F8F9-62BA-4D24-9402-822D69A27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8389"/>
              </p:ext>
            </p:extLst>
          </p:nvPr>
        </p:nvGraphicFramePr>
        <p:xfrm>
          <a:off x="5620850" y="1403587"/>
          <a:ext cx="6395892" cy="3605784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4159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7472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5903"/>
                  </a:ext>
                </a:extLst>
              </a:tr>
              <a:tr h="2957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9785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028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1569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150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5369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2167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6404"/>
                  </a:ext>
                </a:extLst>
              </a:tr>
            </a:tbl>
          </a:graphicData>
        </a:graphic>
      </p:graphicFrame>
      <p:sp>
        <p:nvSpPr>
          <p:cNvPr id="12" name="Retângulo Arredondado 12">
            <a:extLst>
              <a:ext uri="{FF2B5EF4-FFF2-40B4-BE49-F238E27FC236}">
                <a16:creationId xmlns:a16="http://schemas.microsoft.com/office/drawing/2014/main" id="{00000000-0008-0000-0500-000022000000}"/>
              </a:ext>
            </a:extLst>
          </p:cNvPr>
          <p:cNvSpPr/>
          <p:nvPr/>
        </p:nvSpPr>
        <p:spPr>
          <a:xfrm>
            <a:off x="3893912" y="1725743"/>
            <a:ext cx="870864" cy="5671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bg1"/>
                </a:solidFill>
              </a:rPr>
              <a:t>Positivo 94,9</a:t>
            </a: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00000000-0008-0000-0500-000023000000}"/>
              </a:ext>
            </a:extLst>
          </p:cNvPr>
          <p:cNvSpPr/>
          <p:nvPr/>
        </p:nvSpPr>
        <p:spPr>
          <a:xfrm>
            <a:off x="557922" y="1725742"/>
            <a:ext cx="870863" cy="567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</a:t>
            </a:r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5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,0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309924A-A66F-4377-96FA-11564E652F36}"/>
              </a:ext>
            </a:extLst>
          </p:cNvPr>
          <p:cNvSpPr/>
          <p:nvPr/>
        </p:nvSpPr>
        <p:spPr>
          <a:xfrm>
            <a:off x="9890631" y="3015053"/>
            <a:ext cx="2117234" cy="168674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pic>
        <p:nvPicPr>
          <p:cNvPr id="18" name="Gráfico 17" descr="Fala com preenchimento sólido">
            <a:extLst>
              <a:ext uri="{FF2B5EF4-FFF2-40B4-BE49-F238E27FC236}">
                <a16:creationId xmlns:a16="http://schemas.microsoft.com/office/drawing/2014/main" id="{F92C11D6-CE0D-4D5B-AF5A-6920A9C69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868" y="4957964"/>
            <a:ext cx="638645" cy="6386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82CDA9-8729-0CE3-BA66-38CCFE8DDC30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Recomendação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683B1CF-301C-852D-F790-09F1C6F127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026750"/>
              </p:ext>
            </p:extLst>
          </p:nvPr>
        </p:nvGraphicFramePr>
        <p:xfrm>
          <a:off x="-79513" y="1725089"/>
          <a:ext cx="5040000" cy="272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87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96609" y="1125808"/>
            <a:ext cx="11421650" cy="4656835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maneira geral, o desempenho do plano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Copass Saúde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referindo-se a aspectos que investigam a satisfação do beneficiário (questões com 5 gradientes) foi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positivo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com apenas uma questão em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quatro questões em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Excelência.</a:t>
            </a:r>
          </a:p>
          <a:p>
            <a:pPr algn="just">
              <a:spcAft>
                <a:spcPts val="600"/>
              </a:spcAft>
              <a:buClr>
                <a:srgbClr val="0A918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menor desempenho ocorreu na questão 5, que se refere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facilidade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de acesso à lista de prestadores de serviços credenciados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81,8%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classificada em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em duas das cinco questões relativas à satisfação (questões 5 e 8), isto é, o percentual de respostas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está maior se comparado ao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que indica probabilidade de migração da satisfação para não satisfação.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avaliação do plano atingiu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99,0%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satisfação geral, classificando este atributo dentro da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Excelência.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ponto importante a ser citado, é que não houveram menções de insatisfeitos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logo a não satisfação está concentrada na neutralidade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1,0%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fim, em relação a recomendação do plano, temos um percentual positivo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94,9%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Correlacionando a taxa de recomendação nota-se que ela acompanha a satisfação geral, com uma diferença entre elas de aproximadamente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4,1pp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Nesse sentido, realizar ações que continuem a melhorar os atributos analisados poderão, inclusive, aumentar o nível de recomendação que os beneficiários fazem do plano de saúde.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B69EB-9484-44C1-B712-8E523710B7CD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72098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fotos de casais idosos que mostram como é o amor verdadeiro">
            <a:extLst>
              <a:ext uri="{FF2B5EF4-FFF2-40B4-BE49-F238E27FC236}">
                <a16:creationId xmlns:a16="http://schemas.microsoft.com/office/drawing/2014/main" id="{D262B21C-4AA4-471E-A03D-00FCE2CB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-29138" y="-13252"/>
            <a:ext cx="12221137" cy="67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35255AD-E5B6-4462-812D-22DD902672AE}"/>
              </a:ext>
            </a:extLst>
          </p:cNvPr>
          <p:cNvGrpSpPr/>
          <p:nvPr/>
        </p:nvGrpSpPr>
        <p:grpSpPr>
          <a:xfrm>
            <a:off x="103382" y="-26505"/>
            <a:ext cx="3772920" cy="5760000"/>
            <a:chOff x="-29138" y="-26505"/>
            <a:chExt cx="3772920" cy="57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6DAFB9-7724-4105-A488-E6CD521C32EC}"/>
                </a:ext>
              </a:extLst>
            </p:cNvPr>
            <p:cNvSpPr/>
            <p:nvPr/>
          </p:nvSpPr>
          <p:spPr>
            <a:xfrm>
              <a:off x="-29138" y="-26505"/>
              <a:ext cx="3772920" cy="5760000"/>
            </a:xfrm>
            <a:prstGeom prst="rect">
              <a:avLst/>
            </a:prstGeom>
            <a:solidFill>
              <a:srgbClr val="FEFE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spc="3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7CC4991-704B-4C86-B933-5AA38858E7E3}"/>
                </a:ext>
              </a:extLst>
            </p:cNvPr>
            <p:cNvSpPr txBox="1"/>
            <p:nvPr/>
          </p:nvSpPr>
          <p:spPr>
            <a:xfrm>
              <a:off x="406326" y="2866748"/>
              <a:ext cx="29019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ea typeface="Cambria" panose="02040503050406030204" pitchFamily="18" charset="0"/>
                </a:rPr>
                <a:t>Obrigado!</a:t>
              </a:r>
              <a:endParaRPr lang="pt-BR" sz="4800" b="1" dirty="0">
                <a:cs typeface="Calibri" panose="020F0502020204030204" pitchFamily="34" charset="0"/>
              </a:endParaRP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C3E7397-A79D-4819-AF36-83AA9BB76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99" y="5024946"/>
              <a:ext cx="2700141" cy="465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4" descr="História">
            <a:extLst>
              <a:ext uri="{FF2B5EF4-FFF2-40B4-BE49-F238E27FC236}">
                <a16:creationId xmlns:a16="http://schemas.microsoft.com/office/drawing/2014/main" id="{37585A2F-557C-4C63-85C4-A794E0FC8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261" y1="25487" x2="23261" y2="25487"/>
                        <a14:foregroundMark x1="27562" y1="25876" x2="27562" y2="25876"/>
                        <a14:foregroundMark x1="21349" y1="18372" x2="21349" y2="18372"/>
                        <a14:foregroundMark x1="40574" y1="18513" x2="40574" y2="18513"/>
                        <a14:foregroundMark x1="39989" y1="9982" x2="39989" y2="9982"/>
                        <a14:foregroundMark x1="62878" y1="11504" x2="62878" y2="11504"/>
                        <a14:foregroundMark x1="62294" y1="19292" x2="62294" y2="19292"/>
                        <a14:foregroundMark x1="80775" y1="22796" x2="80775" y2="22796"/>
                        <a14:foregroundMark x1="82315" y1="16708" x2="82315" y2="16708"/>
                        <a14:foregroundMark x1="34944" y1="40637" x2="34944" y2="40637"/>
                        <a14:foregroundMark x1="20924" y1="44000" x2="20924" y2="44000"/>
                        <a14:foregroundMark x1="31227" y1="44142" x2="31227" y2="44142"/>
                        <a14:foregroundMark x1="42326" y1="44283" x2="42326" y2="44283"/>
                        <a14:foregroundMark x1="57249" y1="44142" x2="57249" y2="44142"/>
                        <a14:foregroundMark x1="65428" y1="44920" x2="65428" y2="44920"/>
                        <a14:foregroundMark x1="75943" y1="44283" x2="75943" y2="44283"/>
                        <a14:foregroundMark x1="35104" y1="51646" x2="35104" y2="51646"/>
                        <a14:foregroundMark x1="37865" y1="55292" x2="37865" y2="55292"/>
                        <a14:foregroundMark x1="12374" y1="62407" x2="12374" y2="62407"/>
                        <a14:foregroundMark x1="36697" y1="67044" x2="36697" y2="67044"/>
                        <a14:foregroundMark x1="49867" y1="66655" x2="49867" y2="66655"/>
                        <a14:foregroundMark x1="62294" y1="67434" x2="62294" y2="67434"/>
                        <a14:backgroundMark x1="7913" y1="12425" x2="7913" y2="12425"/>
                        <a14:backgroundMark x1="45035" y1="45558" x2="45035" y2="45558"/>
                        <a14:backgroundMark x1="56293" y1="46619" x2="56293" y2="46619"/>
                        <a14:backgroundMark x1="49867" y1="61239" x2="49867" y2="61239"/>
                        <a14:backgroundMark x1="50664" y1="61239" x2="50664" y2="61239"/>
                        <a14:backgroundMark x1="50664" y1="61239" x2="50080" y2="61735"/>
                        <a14:backgroundMark x1="49495" y1="62124" x2="49283" y2="62018"/>
                        <a14:backgroundMark x1="16304" y1="82726" x2="28359" y2="82973"/>
                        <a14:backgroundMark x1="28359" y1="82973" x2="51938" y2="82584"/>
                        <a14:backgroundMark x1="51938" y1="82584" x2="66383" y2="83221"/>
                        <a14:backgroundMark x1="19968" y1="89841" x2="31864" y2="89699"/>
                        <a14:backgroundMark x1="31864" y1="89699" x2="74562" y2="90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1" b="23032"/>
          <a:stretch/>
        </p:blipFill>
        <p:spPr bwMode="auto">
          <a:xfrm>
            <a:off x="1192631" y="936301"/>
            <a:ext cx="1594420" cy="168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9EDE193-C0BD-639C-C9E3-B5491B78DA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532" y="4680897"/>
            <a:ext cx="881770" cy="9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6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1535FB-1379-47CE-8AF4-BE456BCB69D6}"/>
              </a:ext>
            </a:extLst>
          </p:cNvPr>
          <p:cNvSpPr txBox="1"/>
          <p:nvPr/>
        </p:nvSpPr>
        <p:spPr>
          <a:xfrm>
            <a:off x="294554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Especificação das medidas previstas no planejamento para identificação de participação fraudulenta ou desatenta: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sistema de monitoramento e controle da qualidade do IBRC é composto de algumas etapas de acompanhamento do campo, que propiciam a efetividade do propósito de garantir a entrega exata do que foi planejado, assim como evitar participação fraudulenta ou desatenta.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 pesquisa onde é localizada uma não conformidade é descartada.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205BD8-45A6-4F4C-8D7D-A47F76E6976A}"/>
              </a:ext>
            </a:extLst>
          </p:cNvPr>
          <p:cNvSpPr txBox="1"/>
          <p:nvPr/>
        </p:nvSpPr>
        <p:spPr>
          <a:xfrm>
            <a:off x="6234232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Quantidade de abordagens ao beneficiário: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Através de sistemas automatizados é feito o controle e todas as tentativas sem sucesso são classificadas com o motivo que impossibilitou a coleta da pesquisa, a quantidade de tentativas de contato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8BD229-BC01-4E81-863C-83F399C8C2FB}"/>
              </a:ext>
            </a:extLst>
          </p:cNvPr>
          <p:cNvSpPr txBox="1"/>
          <p:nvPr/>
        </p:nvSpPr>
        <p:spPr>
          <a:xfrm>
            <a:off x="353916" y="936010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Erros de não-resposta / Recusa / Erros durante a coleta de dados – Desconsideramos a entrevista, retirando o elemento da lista e sorteando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Mudanças de telefone, não atende ou inexistente – O sistema de discagem automática passa para outro sorteado a ser entrevistado;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Ausências / impossibilidades momentâneas – Recolocamos o elemento de volta na lista de beneficiários para pelo mesmo sorteio aleatório ter a chance de ser abordado posteriormente.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quantidade de tentativas de contato com um beneficiário é controlada sistemicamente, estando limitada a 20 tentativas por nome constante na lista fornecida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áfico 6" descr="Pesquisar">
            <a:extLst>
              <a:ext uri="{FF2B5EF4-FFF2-40B4-BE49-F238E27FC236}">
                <a16:creationId xmlns:a16="http://schemas.microsoft.com/office/drawing/2014/main" id="{885FBDF4-5D15-4597-B0C4-2C56C90AB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23" y="3337072"/>
            <a:ext cx="914400" cy="914400"/>
          </a:xfrm>
          <a:prstGeom prst="rect">
            <a:avLst/>
          </a:prstGeom>
        </p:spPr>
      </p:pic>
      <p:pic>
        <p:nvPicPr>
          <p:cNvPr id="10" name="Gráfico 9" descr="Call center">
            <a:extLst>
              <a:ext uri="{FF2B5EF4-FFF2-40B4-BE49-F238E27FC236}">
                <a16:creationId xmlns:a16="http://schemas.microsoft.com/office/drawing/2014/main" id="{A27B1843-BBF7-4F58-8032-ED152ECCD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4793" y="3359422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EE59-F8BA-4985-B040-96F4EDFC4832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44966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0417" y="3516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631370" y="1732173"/>
            <a:ext cx="4865039" cy="4190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Resultados da Análise Preliminar da Base de Dados: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realizar o estudo dos dados, que contou com uma higienização sistêmica de registros inválidos, tais como:  contatos sem número de telefone, registros inválidos por falta de DDD ou caracteres numéricos insuficientes.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Após esta higienização concluímos que havia número suficiente de registros para a realização da pesquisa telefônica, sem prejuízo dos parâmetros definidos no estudo amostral.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longo do campo as analises se confirmaram, não sendo observadas inconsistências que justificasse uma revisão dos cadastros por parte da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2298" y="37915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400BAE3-F26C-4172-831E-67B028209E8D}"/>
              </a:ext>
            </a:extLst>
          </p:cNvPr>
          <p:cNvSpPr txBox="1"/>
          <p:nvPr/>
        </p:nvSpPr>
        <p:spPr>
          <a:xfrm>
            <a:off x="6044092" y="2051101"/>
            <a:ext cx="59579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total: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40.550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Copass Saúde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31.501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Planejamento da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13/12/2022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Período de Campo: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04/01/2023 a 17/02/2023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Forma de coleta dos dados: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Pesquisa telefônica (CATI)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Seguindo os códigos de ética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ASQ, ICC/ESOMAR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norma ABNT NBR ISO 20.252</a:t>
            </a:r>
          </a:p>
        </p:txBody>
      </p:sp>
      <p:pic>
        <p:nvPicPr>
          <p:cNvPr id="2060" name="Picture 12" descr="Planejamento - ícones de esportes grátis">
            <a:extLst>
              <a:ext uri="{FF2B5EF4-FFF2-40B4-BE49-F238E27FC236}">
                <a16:creationId xmlns:a16="http://schemas.microsoft.com/office/drawing/2014/main" id="{91EBFC0C-A774-4004-BBB1-54FF35DE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8" y="1482909"/>
            <a:ext cx="878435" cy="8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C680BA-AC21-4819-8A77-1A878DF1F836}"/>
              </a:ext>
            </a:extLst>
          </p:cNvPr>
          <p:cNvSpPr txBox="1"/>
          <p:nvPr/>
        </p:nvSpPr>
        <p:spPr>
          <a:xfrm>
            <a:off x="557922" y="242563"/>
            <a:ext cx="31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293182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ixaDeTexto 55">
            <a:extLst>
              <a:ext uri="{FF2B5EF4-FFF2-40B4-BE49-F238E27FC236}">
                <a16:creationId xmlns:a16="http://schemas.microsoft.com/office/drawing/2014/main" id="{938D1E4C-98BE-4C8E-A161-F4135B7B7858}"/>
              </a:ext>
            </a:extLst>
          </p:cNvPr>
          <p:cNvSpPr txBox="1"/>
          <p:nvPr/>
        </p:nvSpPr>
        <p:spPr>
          <a:xfrm>
            <a:off x="8217953" y="4778859"/>
            <a:ext cx="2736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9FE2F1-2677-4DEE-913B-A507EE43B9BB}"/>
              </a:ext>
            </a:extLst>
          </p:cNvPr>
          <p:cNvSpPr/>
          <p:nvPr/>
        </p:nvSpPr>
        <p:spPr>
          <a:xfrm>
            <a:off x="451181" y="1465458"/>
            <a:ext cx="356868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395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95,0%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4,90pp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A242337-D055-4EFA-B4E6-8BCBC93F22FC}"/>
              </a:ext>
            </a:extLst>
          </p:cNvPr>
          <p:cNvSpPr txBox="1"/>
          <p:nvPr/>
        </p:nvSpPr>
        <p:spPr>
          <a:xfrm>
            <a:off x="-1" y="6483717"/>
            <a:ext cx="6785113" cy="369279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Outros =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Seta: Pentágono 58">
            <a:extLst>
              <a:ext uri="{FF2B5EF4-FFF2-40B4-BE49-F238E27FC236}">
                <a16:creationId xmlns:a16="http://schemas.microsoft.com/office/drawing/2014/main" id="{7B4F5466-7021-4809-8760-AC9DD6D65621}"/>
              </a:ext>
            </a:extLst>
          </p:cNvPr>
          <p:cNvSpPr/>
          <p:nvPr/>
        </p:nvSpPr>
        <p:spPr>
          <a:xfrm>
            <a:off x="2833234" y="3895934"/>
            <a:ext cx="5590541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Questionários concluídos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A20F131F-1385-470F-83A2-5F7742A55AF9}"/>
              </a:ext>
            </a:extLst>
          </p:cNvPr>
          <p:cNvSpPr/>
          <p:nvPr/>
        </p:nvSpPr>
        <p:spPr>
          <a:xfrm>
            <a:off x="2202658" y="3914508"/>
            <a:ext cx="532298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395</a:t>
            </a:r>
          </a:p>
        </p:txBody>
      </p:sp>
      <p:sp>
        <p:nvSpPr>
          <p:cNvPr id="61" name="Seta: Pentágono 60">
            <a:extLst>
              <a:ext uri="{FF2B5EF4-FFF2-40B4-BE49-F238E27FC236}">
                <a16:creationId xmlns:a16="http://schemas.microsoft.com/office/drawing/2014/main" id="{3DAAA7A3-EFE1-4515-997B-0259EF966872}"/>
              </a:ext>
            </a:extLst>
          </p:cNvPr>
          <p:cNvSpPr/>
          <p:nvPr/>
        </p:nvSpPr>
        <p:spPr>
          <a:xfrm>
            <a:off x="2840215" y="4351917"/>
            <a:ext cx="558356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Beneficiários não aceitaram participar da pesquisa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3F00AA6E-DB59-42E6-AB31-612A26FFEF23}"/>
              </a:ext>
            </a:extLst>
          </p:cNvPr>
          <p:cNvSpPr/>
          <p:nvPr/>
        </p:nvSpPr>
        <p:spPr>
          <a:xfrm>
            <a:off x="2202011" y="4350346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7</a:t>
            </a:r>
          </a:p>
        </p:txBody>
      </p:sp>
      <p:sp>
        <p:nvSpPr>
          <p:cNvPr id="63" name="Seta: Pentágono 62">
            <a:extLst>
              <a:ext uri="{FF2B5EF4-FFF2-40B4-BE49-F238E27FC236}">
                <a16:creationId xmlns:a16="http://schemas.microsoft.com/office/drawing/2014/main" id="{F927D2C7-4C9D-4096-9752-D13FDFA499EE}"/>
              </a:ext>
            </a:extLst>
          </p:cNvPr>
          <p:cNvSpPr/>
          <p:nvPr/>
        </p:nvSpPr>
        <p:spPr>
          <a:xfrm>
            <a:off x="2849155" y="4818108"/>
            <a:ext cx="557462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Pesquisas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Incompletas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7E47FB64-6CE8-4CB2-8BEA-F4B4BA5FC24F}"/>
              </a:ext>
            </a:extLst>
          </p:cNvPr>
          <p:cNvSpPr/>
          <p:nvPr/>
        </p:nvSpPr>
        <p:spPr>
          <a:xfrm>
            <a:off x="2211536" y="4831350"/>
            <a:ext cx="532298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16</a:t>
            </a:r>
          </a:p>
        </p:txBody>
      </p:sp>
      <p:sp>
        <p:nvSpPr>
          <p:cNvPr id="65" name="Seta: Pentágono 64">
            <a:extLst>
              <a:ext uri="{FF2B5EF4-FFF2-40B4-BE49-F238E27FC236}">
                <a16:creationId xmlns:a16="http://schemas.microsoft.com/office/drawing/2014/main" id="{14D85E78-0059-4D40-98CB-555FEBC23F6B}"/>
              </a:ext>
            </a:extLst>
          </p:cNvPr>
          <p:cNvSpPr/>
          <p:nvPr/>
        </p:nvSpPr>
        <p:spPr>
          <a:xfrm>
            <a:off x="2849155" y="5274807"/>
            <a:ext cx="557462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Ligações </a:t>
            </a:r>
            <a:r>
              <a:rPr lang="pt-BR" sz="1400" dirty="0">
                <a:solidFill>
                  <a:schemeClr val="bg1"/>
                </a:solidFill>
              </a:rPr>
              <a:t>onde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não foi possível localizar o beneficiário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B0C06BF7-5D05-49E1-AF92-279C00DEDA76}"/>
              </a:ext>
            </a:extLst>
          </p:cNvPr>
          <p:cNvSpPr/>
          <p:nvPr/>
        </p:nvSpPr>
        <p:spPr>
          <a:xfrm>
            <a:off x="2197745" y="5286016"/>
            <a:ext cx="532298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201</a:t>
            </a:r>
          </a:p>
        </p:txBody>
      </p:sp>
      <p:sp>
        <p:nvSpPr>
          <p:cNvPr id="67" name="Seta: Pentágono 66">
            <a:extLst>
              <a:ext uri="{FF2B5EF4-FFF2-40B4-BE49-F238E27FC236}">
                <a16:creationId xmlns:a16="http://schemas.microsoft.com/office/drawing/2014/main" id="{D5437581-8879-405E-B100-5ED31484A8F6}"/>
              </a:ext>
            </a:extLst>
          </p:cNvPr>
          <p:cNvSpPr/>
          <p:nvPr/>
        </p:nvSpPr>
        <p:spPr>
          <a:xfrm>
            <a:off x="2857115" y="5750311"/>
            <a:ext cx="556666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Outros motivos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DA389ECD-C247-4B4E-9446-5B52DA211201}"/>
              </a:ext>
            </a:extLst>
          </p:cNvPr>
          <p:cNvSpPr/>
          <p:nvPr/>
        </p:nvSpPr>
        <p:spPr>
          <a:xfrm>
            <a:off x="2200637" y="5742240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36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F747E053-A5F6-4EBC-9273-BABF7332C5F5}"/>
              </a:ext>
            </a:extLst>
          </p:cNvPr>
          <p:cNvSpPr/>
          <p:nvPr/>
        </p:nvSpPr>
        <p:spPr>
          <a:xfrm>
            <a:off x="457112" y="3926030"/>
            <a:ext cx="1616453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60,3%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6F5C958C-0B18-42BE-9E51-F32B326F87FC}"/>
              </a:ext>
            </a:extLst>
          </p:cNvPr>
          <p:cNvSpPr/>
          <p:nvPr/>
        </p:nvSpPr>
        <p:spPr>
          <a:xfrm>
            <a:off x="451853" y="4367285"/>
            <a:ext cx="1616453" cy="4252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1,1%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959A0DB8-9C52-4926-8C6B-F941A42AA7A3}"/>
              </a:ext>
            </a:extLst>
          </p:cNvPr>
          <p:cNvSpPr/>
          <p:nvPr/>
        </p:nvSpPr>
        <p:spPr>
          <a:xfrm>
            <a:off x="451853" y="4845054"/>
            <a:ext cx="1616453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2,4%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826809D-8C7F-4968-9A2F-DFDA646783EC}"/>
              </a:ext>
            </a:extLst>
          </p:cNvPr>
          <p:cNvSpPr/>
          <p:nvPr/>
        </p:nvSpPr>
        <p:spPr>
          <a:xfrm>
            <a:off x="457112" y="5294247"/>
            <a:ext cx="1616453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30,7%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F67DA65B-4BD3-4777-86E7-1B8632DE120A}"/>
              </a:ext>
            </a:extLst>
          </p:cNvPr>
          <p:cNvSpPr/>
          <p:nvPr/>
        </p:nvSpPr>
        <p:spPr>
          <a:xfrm>
            <a:off x="449242" y="5740829"/>
            <a:ext cx="1616453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5,5%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9D1AFCB4-5699-4DDA-9A59-43ADA8AB95A4}"/>
              </a:ext>
            </a:extLst>
          </p:cNvPr>
          <p:cNvSpPr/>
          <p:nvPr/>
        </p:nvSpPr>
        <p:spPr>
          <a:xfrm>
            <a:off x="4855090" y="1431890"/>
            <a:ext cx="3568685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endParaRPr lang="pt-BR" sz="1400" spc="300" dirty="0">
              <a:solidFill>
                <a:schemeClr val="tx1">
                  <a:lumMod val="85000"/>
                  <a:lumOff val="15000"/>
                </a:schemeClr>
              </a:solidFill>
              <a:cs typeface="Khmer UI" panose="020B0502040204020203" pitchFamily="34" charset="0"/>
            </a:endParaRP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TAXA DE RESPONDENTES</a:t>
            </a:r>
          </a:p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60,3%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Ligações:655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6" name="Gráfico 75" descr="Microfone de rádio com preenchimento sólido">
            <a:extLst>
              <a:ext uri="{FF2B5EF4-FFF2-40B4-BE49-F238E27FC236}">
                <a16:creationId xmlns:a16="http://schemas.microsoft.com/office/drawing/2014/main" id="{1470810F-D093-4C7F-8690-25A2D34E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1" y="1157357"/>
            <a:ext cx="914400" cy="914400"/>
          </a:xfrm>
          <a:prstGeom prst="rect">
            <a:avLst/>
          </a:prstGeom>
        </p:spPr>
      </p:pic>
      <p:pic>
        <p:nvPicPr>
          <p:cNvPr id="77" name="Gráfico 76" descr="Sinal de polegar para cima com preenchimento sólido">
            <a:extLst>
              <a:ext uri="{FF2B5EF4-FFF2-40B4-BE49-F238E27FC236}">
                <a16:creationId xmlns:a16="http://schemas.microsoft.com/office/drawing/2014/main" id="{1E4A8650-283D-43B0-B6E7-26FA242D5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9195" y="1143517"/>
            <a:ext cx="914400" cy="914400"/>
          </a:xfrm>
          <a:prstGeom prst="rect">
            <a:avLst/>
          </a:prstGeom>
        </p:spPr>
      </p:pic>
      <p:pic>
        <p:nvPicPr>
          <p:cNvPr id="78" name="Gráfico 77" descr="Engrenagens estrutura de tópicos">
            <a:extLst>
              <a:ext uri="{FF2B5EF4-FFF2-40B4-BE49-F238E27FC236}">
                <a16:creationId xmlns:a16="http://schemas.microsoft.com/office/drawing/2014/main" id="{349DE21F-F7AC-400C-9369-F40DFE9F1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733" y="2890822"/>
            <a:ext cx="3855586" cy="3855586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F0F289A3-6080-4F07-B683-B56AA059D9B3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6024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FC1D7FE-EF73-4D0C-8738-2C9E0E2C8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01714"/>
              </p:ext>
            </p:extLst>
          </p:nvPr>
        </p:nvGraphicFramePr>
        <p:xfrm>
          <a:off x="1624282" y="1460543"/>
          <a:ext cx="7920000" cy="4109648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509648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2E9EB9C-94BB-4F44-8888-C188853476B7}"/>
              </a:ext>
            </a:extLst>
          </p:cNvPr>
          <p:cNvSpPr txBox="1"/>
          <p:nvPr/>
        </p:nvSpPr>
        <p:spPr>
          <a:xfrm>
            <a:off x="451066" y="1120271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Margem de erro por atributo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90672-71A1-4ADE-9709-2DA09C6F8076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ED6244-AF20-47B0-895F-2900D82E7B17}"/>
              </a:ext>
            </a:extLst>
          </p:cNvPr>
          <p:cNvSpPr txBox="1"/>
          <p:nvPr/>
        </p:nvSpPr>
        <p:spPr>
          <a:xfrm>
            <a:off x="-13252" y="6548275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</p:spTree>
    <p:extLst>
      <p:ext uri="{BB962C8B-B14F-4D97-AF65-F5344CB8AC3E}">
        <p14:creationId xmlns:p14="http://schemas.microsoft.com/office/powerpoint/2010/main" val="376590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100252"/>
              </p:ext>
            </p:extLst>
          </p:nvPr>
        </p:nvGraphicFramePr>
        <p:xfrm>
          <a:off x="664473" y="1737205"/>
          <a:ext cx="10690064" cy="4277502"/>
        </p:xfrm>
        <a:graphic>
          <a:graphicData uri="http://schemas.openxmlformats.org/drawingml/2006/table">
            <a:tbl>
              <a:tblPr/>
              <a:tblGrid>
                <a:gridCol w="6288275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das vezes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procurei cuidados de saúde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das vezes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não precisei de atenção imediata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39032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84803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003430"/>
              </p:ext>
            </p:extLst>
          </p:nvPr>
        </p:nvGraphicFramePr>
        <p:xfrm>
          <a:off x="663266" y="3518448"/>
          <a:ext cx="10865464" cy="2230857"/>
        </p:xfrm>
        <a:graphic>
          <a:graphicData uri="http://schemas.openxmlformats.org/drawingml/2006/table">
            <a:tbl>
              <a:tblPr/>
              <a:tblGrid>
                <a:gridCol w="6391449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684507111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recebi atenção em saúde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767119"/>
              </p:ext>
            </p:extLst>
          </p:nvPr>
        </p:nvGraphicFramePr>
        <p:xfrm>
          <a:off x="663266" y="1835335"/>
          <a:ext cx="10865465" cy="1283839"/>
        </p:xfrm>
        <a:graphic>
          <a:graphicData uri="http://schemas.openxmlformats.org/drawingml/2006/table">
            <a:tbl>
              <a:tblPr/>
              <a:tblGrid>
                <a:gridCol w="639145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93023423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</a:tblGrid>
              <a:tr h="38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14038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81789"/>
              </p:ext>
            </p:extLst>
          </p:nvPr>
        </p:nvGraphicFramePr>
        <p:xfrm>
          <a:off x="664473" y="4157897"/>
          <a:ext cx="11007602" cy="2389036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74907547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418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acessei meu plano de saúde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13193"/>
              </p:ext>
            </p:extLst>
          </p:nvPr>
        </p:nvGraphicFramePr>
        <p:xfrm>
          <a:off x="664473" y="1694336"/>
          <a:ext cx="11007602" cy="2334345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84405363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</a:tblGrid>
              <a:tr h="332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–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 acessei a lista de prestadores de serviços credenciados pelo meu plano de saúde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6783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5471</TotalTime>
  <Words>6013</Words>
  <Application>Microsoft Office PowerPoint</Application>
  <PresentationFormat>Widescreen</PresentationFormat>
  <Paragraphs>1534</Paragraphs>
  <Slides>25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Myriad Pro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Maisa Mateus</dc:creator>
  <cp:lastModifiedBy>Priscila Prado</cp:lastModifiedBy>
  <cp:revision>396</cp:revision>
  <dcterms:created xsi:type="dcterms:W3CDTF">2021-03-17T23:00:47Z</dcterms:created>
  <dcterms:modified xsi:type="dcterms:W3CDTF">2023-03-13T13:28:48Z</dcterms:modified>
</cp:coreProperties>
</file>